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2"/>
  </p:notesMasterIdLst>
  <p:sldIdLst>
    <p:sldId id="320" r:id="rId5"/>
    <p:sldId id="291" r:id="rId6"/>
    <p:sldId id="322" r:id="rId7"/>
    <p:sldId id="295" r:id="rId8"/>
    <p:sldId id="296" r:id="rId9"/>
    <p:sldId id="323" r:id="rId10"/>
    <p:sldId id="324" r:id="rId11"/>
  </p:sldIdLst>
  <p:sldSz cx="6858000" cy="51435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35" userDrawn="1">
          <p15:clr>
            <a:srgbClr val="A4A3A4"/>
          </p15:clr>
        </p15:guide>
        <p15:guide id="2" pos="323" userDrawn="1">
          <p15:clr>
            <a:srgbClr val="A4A3A4"/>
          </p15:clr>
        </p15:guide>
        <p15:guide id="3" pos="867" userDrawn="1">
          <p15:clr>
            <a:srgbClr val="A4A3A4"/>
          </p15:clr>
        </p15:guide>
        <p15:guide id="4" orient="horz" pos="1076" userDrawn="1">
          <p15:clr>
            <a:srgbClr val="A4A3A4"/>
          </p15:clr>
        </p15:guide>
        <p15:guide id="5" pos="981" userDrawn="1">
          <p15:clr>
            <a:srgbClr val="A4A3A4"/>
          </p15:clr>
        </p15:guide>
        <p15:guide id="6" pos="1525" userDrawn="1">
          <p15:clr>
            <a:srgbClr val="A4A3A4"/>
          </p15:clr>
        </p15:guide>
        <p15:guide id="7" pos="1638" userDrawn="1">
          <p15:clr>
            <a:srgbClr val="A4A3A4"/>
          </p15:clr>
        </p15:guide>
        <p15:guide id="8" pos="2183" userDrawn="1">
          <p15:clr>
            <a:srgbClr val="A4A3A4"/>
          </p15:clr>
        </p15:guide>
        <p15:guide id="9" pos="2296" userDrawn="1">
          <p15:clr>
            <a:srgbClr val="A4A3A4"/>
          </p15:clr>
        </p15:guide>
        <p15:guide id="10" pos="2840" userDrawn="1">
          <p15:clr>
            <a:srgbClr val="A4A3A4"/>
          </p15:clr>
        </p15:guide>
        <p15:guide id="11" pos="2954" userDrawn="1">
          <p15:clr>
            <a:srgbClr val="A4A3A4"/>
          </p15:clr>
        </p15:guide>
        <p15:guide id="12" pos="3498" userDrawn="1">
          <p15:clr>
            <a:srgbClr val="A4A3A4"/>
          </p15:clr>
        </p15:guide>
        <p15:guide id="13" pos="3612" userDrawn="1">
          <p15:clr>
            <a:srgbClr val="A4A3A4"/>
          </p15:clr>
        </p15:guide>
        <p15:guide id="14" pos="4178" userDrawn="1">
          <p15:clr>
            <a:srgbClr val="A4A3A4"/>
          </p15:clr>
        </p15:guide>
        <p15:guide id="15" orient="horz" pos="2890" userDrawn="1">
          <p15:clr>
            <a:srgbClr val="A4A3A4"/>
          </p15:clr>
        </p15:guide>
        <p15:guide id="16" orient="horz" pos="1166" userDrawn="1">
          <p15:clr>
            <a:srgbClr val="A4A3A4"/>
          </p15:clr>
        </p15:guide>
        <p15:guide id="17" orient="horz" pos="1529" userDrawn="1">
          <p15:clr>
            <a:srgbClr val="A4A3A4"/>
          </p15:clr>
        </p15:guide>
        <p15:guide id="18" orient="horz" pos="1597" userDrawn="1">
          <p15:clr>
            <a:srgbClr val="A4A3A4"/>
          </p15:clr>
        </p15:guide>
        <p15:guide id="19" orient="horz" pos="1938" userDrawn="1">
          <p15:clr>
            <a:srgbClr val="A4A3A4"/>
          </p15:clr>
        </p15:guide>
        <p15:guide id="20" orient="horz" pos="2028" userDrawn="1">
          <p15:clr>
            <a:srgbClr val="A4A3A4"/>
          </p15:clr>
        </p15:guide>
        <p15:guide id="21" orient="horz" pos="2346" userDrawn="1">
          <p15:clr>
            <a:srgbClr val="A4A3A4"/>
          </p15:clr>
        </p15:guide>
        <p15:guide id="22" orient="horz" pos="2459" userDrawn="1">
          <p15:clr>
            <a:srgbClr val="A4A3A4"/>
          </p15:clr>
        </p15:guide>
        <p15:guide id="23" orient="horz" pos="2799" userDrawn="1">
          <p15:clr>
            <a:srgbClr val="A4A3A4"/>
          </p15:clr>
        </p15:guide>
        <p15:guide id="24" orient="horz" pos="645" userDrawn="1">
          <p15:clr>
            <a:srgbClr val="A4A3A4"/>
          </p15:clr>
        </p15:guide>
        <p15:guide id="25" orient="horz" pos="305" userDrawn="1">
          <p15:clr>
            <a:srgbClr val="A4A3A4"/>
          </p15:clr>
        </p15:guide>
        <p15:guide id="26" orient="horz" pos="7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660"/>
    <a:srgbClr val="00D688"/>
    <a:srgbClr val="03F5FF"/>
    <a:srgbClr val="FFFFFF"/>
    <a:srgbClr val="006E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748" autoAdjust="0"/>
    <p:restoredTop sz="76381" autoAdjust="0"/>
  </p:normalViewPr>
  <p:slideViewPr>
    <p:cSldViewPr snapToGrid="0" showGuides="1">
      <p:cViewPr varScale="1">
        <p:scale>
          <a:sx n="115" d="100"/>
          <a:sy n="115" d="100"/>
        </p:scale>
        <p:origin x="2484" y="96"/>
      </p:cViewPr>
      <p:guideLst>
        <p:guide orient="horz" pos="735"/>
        <p:guide pos="323"/>
        <p:guide pos="867"/>
        <p:guide orient="horz" pos="1076"/>
        <p:guide pos="981"/>
        <p:guide pos="1525"/>
        <p:guide pos="1638"/>
        <p:guide pos="2183"/>
        <p:guide pos="2296"/>
        <p:guide pos="2840"/>
        <p:guide pos="2954"/>
        <p:guide pos="3498"/>
        <p:guide pos="3612"/>
        <p:guide pos="4178"/>
        <p:guide orient="horz" pos="2890"/>
        <p:guide orient="horz" pos="1166"/>
        <p:guide orient="horz" pos="1529"/>
        <p:guide orient="horz" pos="1597"/>
        <p:guide orient="horz" pos="1938"/>
        <p:guide orient="horz" pos="2028"/>
        <p:guide orient="horz" pos="2346"/>
        <p:guide orient="horz" pos="2459"/>
        <p:guide orient="horz" pos="2799"/>
        <p:guide orient="horz" pos="645"/>
        <p:guide orient="horz" pos="305"/>
        <p:guide orient="horz" pos="7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5BEF5B-26E2-4282-AE60-9A0DA5FD1684}" type="datetimeFigureOut">
              <a:rPr lang="en-GB" smtClean="0"/>
              <a:t>10/02/2021</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EB4D47-80FE-403E-96A1-D413267CB781}" type="slidenum">
              <a:rPr lang="en-GB" smtClean="0"/>
              <a:t>‹#›</a:t>
            </a:fld>
            <a:endParaRPr lang="en-GB"/>
          </a:p>
        </p:txBody>
      </p:sp>
    </p:spTree>
    <p:extLst>
      <p:ext uri="{BB962C8B-B14F-4D97-AF65-F5344CB8AC3E}">
        <p14:creationId xmlns:p14="http://schemas.microsoft.com/office/powerpoint/2010/main" val="2326339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These lessons have been produced by the Institute for Research in Schools in partnership with the University of Bristol. </a:t>
            </a: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Georgia" panose="02040502050405020303" pitchFamily="18" charset="0"/>
                <a:cs typeface="Georgia" panose="02040502050405020303" pitchFamily="18" charset="0"/>
              </a:rPr>
              <a:t>The lessons aim to help students apply their studies to the Covid-19 pandemic, discovering important STEM career possibilities and applying mathematical principles to better understand the Covid-19 data available.</a:t>
            </a:r>
            <a:endParaRPr kumimoji="0" lang="en-GB" sz="1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mn-cs"/>
            </a:endParaRPr>
          </a:p>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2749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2</a:t>
            </a:fld>
            <a:endParaRPr lang="en-GB"/>
          </a:p>
        </p:txBody>
      </p:sp>
    </p:spTree>
    <p:extLst>
      <p:ext uri="{BB962C8B-B14F-4D97-AF65-F5344CB8AC3E}">
        <p14:creationId xmlns:p14="http://schemas.microsoft.com/office/powerpoint/2010/main" val="35031419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video was released in the USA to encourage people to socially distance from one another. The rate of ping pong balls being released is exponential.</a:t>
            </a:r>
          </a:p>
          <a:p>
            <a:r>
              <a:rPr lang="en-GB" dirty="0"/>
              <a:t>The R-number would be the number of ping pong balls (infections) set off from the mousetraps (people) by the first ping pong ball (infection) arriving. With the mouse traps so close together, a single infection sets off many, which in turn each cause many, leading to a huge number of infections. The first bit of the film would be a good model for a disease spreading with a very high R rate.</a:t>
            </a:r>
          </a:p>
          <a:p>
            <a:r>
              <a:rPr lang="en-GB" dirty="0"/>
              <a:t>When the mouse traps are spread out, an infection (ping pong ball) arriving does not set off an infection in any of the other traps. </a:t>
            </a:r>
          </a:p>
          <a:p>
            <a:endParaRPr lang="en-GB" dirty="0"/>
          </a:p>
        </p:txBody>
      </p:sp>
      <p:sp>
        <p:nvSpPr>
          <p:cNvPr id="4" name="Slide Number Placeholder 3"/>
          <p:cNvSpPr>
            <a:spLocks noGrp="1"/>
          </p:cNvSpPr>
          <p:nvPr>
            <p:ph type="sldNum" sz="quarter" idx="5"/>
          </p:nvPr>
        </p:nvSpPr>
        <p:spPr/>
        <p:txBody>
          <a:bodyPr/>
          <a:lstStyle/>
          <a:p>
            <a:fld id="{05EB4D47-80FE-403E-96A1-D413267CB781}" type="slidenum">
              <a:rPr lang="en-GB" smtClean="0"/>
              <a:t>3</a:t>
            </a:fld>
            <a:endParaRPr lang="en-GB"/>
          </a:p>
        </p:txBody>
      </p:sp>
    </p:spTree>
    <p:extLst>
      <p:ext uri="{BB962C8B-B14F-4D97-AF65-F5344CB8AC3E}">
        <p14:creationId xmlns:p14="http://schemas.microsoft.com/office/powerpoint/2010/main" val="3114487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R-number of disease spread is how many people a single person infects, on average.</a:t>
            </a:r>
          </a:p>
          <a:p>
            <a:r>
              <a:rPr lang="en-GB" dirty="0"/>
              <a:t>Social distancing reduces the R-number by reducing the number of people a single infected person can spread the disease to.</a:t>
            </a:r>
          </a:p>
          <a:p>
            <a:r>
              <a:rPr lang="en-GB" dirty="0"/>
              <a:t>There are lots of other things that can reduce the R-number. For example, reducing the numbers of people mixing with each other, increasing hand washing, isolating those who are ill. Can they think of more?</a:t>
            </a:r>
          </a:p>
        </p:txBody>
      </p:sp>
      <p:sp>
        <p:nvSpPr>
          <p:cNvPr id="4" name="Slide Number Placeholder 3"/>
          <p:cNvSpPr>
            <a:spLocks noGrp="1"/>
          </p:cNvSpPr>
          <p:nvPr>
            <p:ph type="sldNum" sz="quarter" idx="5"/>
          </p:nvPr>
        </p:nvSpPr>
        <p:spPr/>
        <p:txBody>
          <a:bodyPr/>
          <a:lstStyle/>
          <a:p>
            <a:fld id="{05EB4D47-80FE-403E-96A1-D413267CB781}" type="slidenum">
              <a:rPr lang="en-GB" smtClean="0"/>
              <a:t>4</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activity is on Worksheet KS3.2</a:t>
            </a:r>
          </a:p>
        </p:txBody>
      </p:sp>
      <p:sp>
        <p:nvSpPr>
          <p:cNvPr id="4" name="Slide Number Placeholder 3"/>
          <p:cNvSpPr>
            <a:spLocks noGrp="1"/>
          </p:cNvSpPr>
          <p:nvPr>
            <p:ph type="sldNum" sz="quarter" idx="5"/>
          </p:nvPr>
        </p:nvSpPr>
        <p:spPr/>
        <p:txBody>
          <a:bodyPr/>
          <a:lstStyle/>
          <a:p>
            <a:fld id="{05EB4D47-80FE-403E-96A1-D413267CB781}" type="slidenum">
              <a:rPr lang="en-GB" smtClean="0"/>
              <a:t>5</a:t>
            </a:fld>
            <a:endParaRPr lang="en-GB"/>
          </a:p>
        </p:txBody>
      </p:sp>
    </p:spTree>
    <p:extLst>
      <p:ext uri="{BB962C8B-B14F-4D97-AF65-F5344CB8AC3E}">
        <p14:creationId xmlns:p14="http://schemas.microsoft.com/office/powerpoint/2010/main" val="24149199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Students (either individually or in small groups) present their ideas (in person or via online learning) on how to control the virus in their city. The marking criteria are found on Worksheet KS3.2</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67282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5EB4D47-80FE-403E-96A1-D413267CB78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6956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841772"/>
            <a:ext cx="5829300" cy="1790700"/>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2701528"/>
            <a:ext cx="51435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8039608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8120126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273844"/>
            <a:ext cx="1478756" cy="435887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273844"/>
            <a:ext cx="4350544"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7003855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30706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1282305"/>
            <a:ext cx="5915025" cy="2139553"/>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3442099"/>
            <a:ext cx="5915025"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2F708FC-BA1D-4960-8D8C-EB88E66A2A9E}" type="datetimeFigureOut">
              <a:rPr lang="en-GB" smtClean="0"/>
              <a:t>10/02/2021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057366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1369219"/>
            <a:ext cx="291465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085032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273845"/>
            <a:ext cx="5915025" cy="99417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1260872"/>
            <a:ext cx="2901255"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1878806"/>
            <a:ext cx="2901255"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1260872"/>
            <a:ext cx="2915543"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1878806"/>
            <a:ext cx="2915543"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2F708FC-BA1D-4960-8D8C-EB88E66A2A9E}" type="datetimeFigureOut">
              <a:rPr lang="en-GB" smtClean="0"/>
              <a:t>10/02/2021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108738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2F708FC-BA1D-4960-8D8C-EB88E66A2A9E}" type="datetimeFigureOut">
              <a:rPr lang="en-GB" smtClean="0"/>
              <a:t>10/02/2021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851591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708FC-BA1D-4960-8D8C-EB88E66A2A9E}" type="datetimeFigureOut">
              <a:rPr lang="en-GB" smtClean="0"/>
              <a:t>10/02/2021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16509129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740570"/>
            <a:ext cx="3471863"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3451424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342900"/>
            <a:ext cx="2211884" cy="120015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740570"/>
            <a:ext cx="3471863"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1543050"/>
            <a:ext cx="2211884"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C2F708FC-BA1D-4960-8D8C-EB88E66A2A9E}" type="datetimeFigureOut">
              <a:rPr lang="en-GB" smtClean="0"/>
              <a:t>10/02/2021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AAA21D3-14BC-4BD6-9741-32F1D20F40DC}" type="slidenum">
              <a:rPr lang="en-GB" smtClean="0"/>
              <a:t>‹#›</a:t>
            </a:fld>
            <a:endParaRPr lang="en-GB"/>
          </a:p>
        </p:txBody>
      </p:sp>
    </p:spTree>
    <p:extLst>
      <p:ext uri="{BB962C8B-B14F-4D97-AF65-F5344CB8AC3E}">
        <p14:creationId xmlns:p14="http://schemas.microsoft.com/office/powerpoint/2010/main" val="6345257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273845"/>
            <a:ext cx="5915025" cy="99417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1369219"/>
            <a:ext cx="5915025"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4767264"/>
            <a:ext cx="154305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2F708FC-BA1D-4960-8D8C-EB88E66A2A9E}" type="datetimeFigureOut">
              <a:rPr lang="en-GB" smtClean="0"/>
              <a:t>10/02/2021</a:t>
            </a:fld>
            <a:endParaRPr lang="en-GB"/>
          </a:p>
        </p:txBody>
      </p:sp>
      <p:sp>
        <p:nvSpPr>
          <p:cNvPr id="5" name="Footer Placeholder 4"/>
          <p:cNvSpPr>
            <a:spLocks noGrp="1"/>
          </p:cNvSpPr>
          <p:nvPr>
            <p:ph type="ftr" sz="quarter" idx="3"/>
          </p:nvPr>
        </p:nvSpPr>
        <p:spPr>
          <a:xfrm>
            <a:off x="2271713" y="4767264"/>
            <a:ext cx="2314575"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4767264"/>
            <a:ext cx="154305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AAA21D3-14BC-4BD6-9741-32F1D20F40DC}" type="slidenum">
              <a:rPr lang="en-GB" smtClean="0"/>
              <a:t>‹#›</a:t>
            </a:fld>
            <a:endParaRPr lang="en-GB"/>
          </a:p>
        </p:txBody>
      </p:sp>
    </p:spTree>
    <p:extLst>
      <p:ext uri="{BB962C8B-B14F-4D97-AF65-F5344CB8AC3E}">
        <p14:creationId xmlns:p14="http://schemas.microsoft.com/office/powerpoint/2010/main" val="254445229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https://www.youtube.com/embed/wJ2NMD3VWio?feature=oembed" TargetMode="Externa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6.jpg"/><Relationship Id="rId4" Type="http://schemas.openxmlformats.org/officeDocument/2006/relationships/image" Target="../media/image5.jp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ackground pattern&#10;&#10;Description automatically generated">
            <a:extLst>
              <a:ext uri="{FF2B5EF4-FFF2-40B4-BE49-F238E27FC236}">
                <a16:creationId xmlns:a16="http://schemas.microsoft.com/office/drawing/2014/main" id="{3E6F466F-01FB-4A92-9783-65CA9F9F7C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858000" cy="5143500"/>
          </a:xfrm>
          <a:prstGeom prst="rect">
            <a:avLst/>
          </a:prstGeom>
        </p:spPr>
      </p:pic>
      <p:sp>
        <p:nvSpPr>
          <p:cNvPr id="4" name="TextBox 3">
            <a:extLst>
              <a:ext uri="{FF2B5EF4-FFF2-40B4-BE49-F238E27FC236}">
                <a16:creationId xmlns:a16="http://schemas.microsoft.com/office/drawing/2014/main" id="{F5603FD2-B950-4D0E-9419-280508B51285}"/>
              </a:ext>
            </a:extLst>
          </p:cNvPr>
          <p:cNvSpPr txBox="1"/>
          <p:nvPr/>
        </p:nvSpPr>
        <p:spPr>
          <a:xfrm>
            <a:off x="512762" y="1225826"/>
            <a:ext cx="3774315" cy="124649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KS3 – Lesson 2</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25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826664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031325"/>
          </a:xfrm>
          <a:prstGeom prst="rect">
            <a:avLst/>
          </a:prstGeom>
          <a:noFill/>
        </p:spPr>
        <p:txBody>
          <a:bodyPr wrap="square" rtlCol="0">
            <a:spAutoFit/>
          </a:bodyPr>
          <a:lstStyle/>
          <a:p>
            <a:pPr marL="285750" indent="-285750">
              <a:buFont typeface="Arial" panose="020B0604020202020204" pitchFamily="34" charset="0"/>
              <a:buChar char="•"/>
            </a:pPr>
            <a:r>
              <a:rPr lang="en-US" dirty="0">
                <a:solidFill>
                  <a:schemeClr val="bg1"/>
                </a:solidFill>
                <a:latin typeface="Georgia" panose="02040502050405020303" pitchFamily="18" charset="0"/>
              </a:rPr>
              <a:t>Explain what the R-number is</a:t>
            </a:r>
          </a:p>
          <a:p>
            <a:pPr marL="285750" indent="-285750">
              <a:buFont typeface="Arial" panose="020B0604020202020204" pitchFamily="34" charset="0"/>
              <a:buChar char="•"/>
            </a:pPr>
            <a:r>
              <a:rPr lang="en-US" dirty="0">
                <a:solidFill>
                  <a:schemeClr val="bg1"/>
                </a:solidFill>
                <a:latin typeface="Georgia" panose="02040502050405020303" pitchFamily="18" charset="0"/>
              </a:rPr>
              <a:t>Make links between </a:t>
            </a:r>
            <a:r>
              <a:rPr lang="en-US" dirty="0" err="1">
                <a:solidFill>
                  <a:schemeClr val="bg1"/>
                </a:solidFill>
                <a:latin typeface="Georgia" panose="02040502050405020303" pitchFamily="18" charset="0"/>
              </a:rPr>
              <a:t>behaviour</a:t>
            </a:r>
            <a:r>
              <a:rPr lang="en-US" dirty="0">
                <a:solidFill>
                  <a:schemeClr val="bg1"/>
                </a:solidFill>
                <a:latin typeface="Georgia" panose="02040502050405020303" pitchFamily="18" charset="0"/>
              </a:rPr>
              <a:t> and the R-number</a:t>
            </a:r>
          </a:p>
          <a:p>
            <a:pPr marL="285750" indent="-285750">
              <a:buFont typeface="Arial" panose="020B0604020202020204" pitchFamily="34" charset="0"/>
              <a:buChar char="•"/>
            </a:pPr>
            <a:r>
              <a:rPr lang="en-US" dirty="0">
                <a:solidFill>
                  <a:schemeClr val="bg1"/>
                </a:solidFill>
                <a:latin typeface="Georgia" panose="02040502050405020303" pitchFamily="18" charset="0"/>
              </a:rPr>
              <a:t>Apply what you know to manage a pandemic</a:t>
            </a:r>
          </a:p>
          <a:p>
            <a:pPr marL="285750" indent="-285750">
              <a:buFont typeface="Arial" panose="020B0604020202020204" pitchFamily="34" charset="0"/>
              <a:buChar char="•"/>
            </a:pPr>
            <a:r>
              <a:rPr lang="en-US" dirty="0">
                <a:solidFill>
                  <a:schemeClr val="bg1"/>
                </a:solidFill>
                <a:latin typeface="Georgia" panose="02040502050405020303" pitchFamily="18" charset="0"/>
              </a:rPr>
              <a:t>Write a persuasive TV or radio advert to explain your strategy to control the virus.</a:t>
            </a:r>
          </a:p>
          <a:p>
            <a:pPr marL="285750" indent="-285750">
              <a:buFont typeface="Arial" panose="020B0604020202020204" pitchFamily="34" charset="0"/>
              <a:buChar char="•"/>
            </a:pPr>
            <a:endParaRPr lang="en-US" dirty="0">
              <a:solidFill>
                <a:schemeClr val="bg1"/>
              </a:solidFill>
              <a:latin typeface="Georgia" panose="02040502050405020303" pitchFamily="18" charset="0"/>
            </a:endParaRPr>
          </a:p>
          <a:p>
            <a:pPr marL="285750" indent="-285750">
              <a:buFont typeface="Arial" panose="020B0604020202020204" pitchFamily="34" charset="0"/>
              <a:buChar char="•"/>
            </a:pPr>
            <a:endParaRPr lang="en-US" dirty="0">
              <a:solidFill>
                <a:schemeClr val="bg1"/>
              </a:solidFill>
              <a:latin typeface="Georgia" panose="02040502050405020303" pitchFamily="18" charset="0"/>
            </a:endParaRP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r>
              <a:rPr lang="en-GB" sz="800" dirty="0">
                <a:solidFill>
                  <a:schemeClr val="bg1"/>
                </a:solidFill>
                <a:latin typeface="Georgia" panose="02040502050405020303" pitchFamily="18" charset="0"/>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i="1" dirty="0">
                <a:solidFill>
                  <a:schemeClr val="bg1"/>
                </a:solidFill>
                <a:latin typeface="Georgia" panose="02040502050405020303" pitchFamily="18" charset="0"/>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chemeClr val="bg1"/>
                </a:solidFill>
                <a:latin typeface="Georgia" panose="02040502050405020303" pitchFamily="18" charset="0"/>
              </a:rPr>
              <a:t>The Institute for</a:t>
            </a:r>
          </a:p>
          <a:p>
            <a:r>
              <a:rPr lang="en-GB" sz="800" dirty="0">
                <a:solidFill>
                  <a:schemeClr val="bg1"/>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chemeClr val="bg1"/>
                </a:solidFill>
                <a:latin typeface="Georgia" panose="02040502050405020303" pitchFamily="18" charset="0"/>
              </a:rPr>
              <a:pPr algn="r"/>
              <a:t>2</a:t>
            </a:fld>
            <a:endParaRPr lang="en-GB" sz="19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20057891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Mouse traps and ping pong balls to show powerful message: 'Social distancing works'">
            <a:hlinkClick r:id="" action="ppaction://media"/>
            <a:extLst>
              <a:ext uri="{FF2B5EF4-FFF2-40B4-BE49-F238E27FC236}">
                <a16:creationId xmlns:a16="http://schemas.microsoft.com/office/drawing/2014/main" id="{0ED2B17D-0A9D-4101-AE40-01D0FFA30211}"/>
              </a:ext>
            </a:extLst>
          </p:cNvPr>
          <p:cNvPicPr>
            <a:picLocks noRot="1" noChangeAspect="1"/>
          </p:cNvPicPr>
          <p:nvPr>
            <a:videoFile r:link="rId1"/>
          </p:nvPr>
        </p:nvPicPr>
        <p:blipFill>
          <a:blip r:embed="rId4"/>
          <a:stretch>
            <a:fillRect/>
          </a:stretch>
        </p:blipFill>
        <p:spPr>
          <a:xfrm>
            <a:off x="512763" y="1166813"/>
            <a:ext cx="5987790" cy="3383101"/>
          </a:xfrm>
          <a:prstGeom prst="rect">
            <a:avLst/>
          </a:prstGeom>
        </p:spPr>
      </p:pic>
      <p:sp>
        <p:nvSpPr>
          <p:cNvPr id="3" name="TextBox 2">
            <a:extLst>
              <a:ext uri="{FF2B5EF4-FFF2-40B4-BE49-F238E27FC236}">
                <a16:creationId xmlns:a16="http://schemas.microsoft.com/office/drawing/2014/main" id="{7767023A-FFF8-4FED-B8B8-2B2DF6467BAD}"/>
              </a:ext>
            </a:extLst>
          </p:cNvPr>
          <p:cNvSpPr txBox="1"/>
          <p:nvPr/>
        </p:nvSpPr>
        <p:spPr>
          <a:xfrm>
            <a:off x="440917" y="3126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Watch this video. How does it relate to the R-number?</a:t>
            </a:r>
          </a:p>
        </p:txBody>
      </p:sp>
    </p:spTree>
    <p:extLst>
      <p:ext uri="{BB962C8B-B14F-4D97-AF65-F5344CB8AC3E}">
        <p14:creationId xmlns:p14="http://schemas.microsoft.com/office/powerpoint/2010/main" val="1184364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3557306" y="1092884"/>
            <a:ext cx="3139326" cy="2585323"/>
          </a:xfrm>
          <a:prstGeom prst="rect">
            <a:avLst/>
          </a:prstGeom>
          <a:noFill/>
        </p:spPr>
        <p:txBody>
          <a:bodyPr wrap="square" rtlCol="0">
            <a:spAutoFit/>
          </a:bodyPr>
          <a:lstStyle/>
          <a:p>
            <a:pPr lvl="0">
              <a:defRPr/>
            </a:pPr>
            <a:r>
              <a:rPr lang="en-GB" dirty="0">
                <a:solidFill>
                  <a:srgbClr val="003660"/>
                </a:solidFill>
                <a:latin typeface="Georgia" panose="02040502050405020303" pitchFamily="18" charset="0"/>
              </a:rPr>
              <a:t>What is the R-number?</a:t>
            </a:r>
          </a:p>
          <a:p>
            <a:pPr lvl="0">
              <a:defRPr/>
            </a:pPr>
            <a:endParaRPr lang="en-GB" dirty="0">
              <a:solidFill>
                <a:srgbClr val="003660"/>
              </a:solidFill>
              <a:latin typeface="Georgia" panose="02040502050405020303" pitchFamily="18" charset="0"/>
            </a:endParaRPr>
          </a:p>
          <a:p>
            <a:pPr lvl="0">
              <a:defRPr/>
            </a:pPr>
            <a:r>
              <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Why does social distancing reduce the R-number?</a:t>
            </a:r>
          </a:p>
          <a:p>
            <a:pPr lvl="0">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a:p>
            <a:pPr lvl="0">
              <a:defRPr/>
            </a:pPr>
            <a:r>
              <a:rPr lang="en-GB" dirty="0">
                <a:solidFill>
                  <a:srgbClr val="003660"/>
                </a:solidFill>
                <a:latin typeface="Georgia" panose="02040502050405020303" pitchFamily="18" charset="0"/>
              </a:rPr>
              <a:t>Can you think of anything else that might reduce the R-number?</a:t>
            </a:r>
          </a:p>
          <a:p>
            <a:pPr lvl="0">
              <a:defRPr/>
            </a:pPr>
            <a:endParaRPr kumimoji="0" lang="en-GB" sz="1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437961"/>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 What do you remember?</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4</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2952750"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25152" y="3981748"/>
            <a:ext cx="3034925" cy="461665"/>
          </a:xfrm>
          <a:prstGeom prst="rect">
            <a:avLst/>
          </a:prstGeom>
          <a:noFill/>
        </p:spPr>
        <p:txBody>
          <a:bodyPr wrap="square" rtlCol="0">
            <a:spAutoFit/>
          </a:bodyPr>
          <a:lstStyle/>
          <a:p>
            <a:r>
              <a:rPr lang="en-GB" sz="1200" dirty="0">
                <a:solidFill>
                  <a:srgbClr val="003660"/>
                </a:solidFill>
                <a:latin typeface="Georgia" panose="02040502050405020303" pitchFamily="18" charset="0"/>
              </a:rPr>
              <a:t>Reducing the R-number has been a vital tool in managing COVID-19</a:t>
            </a:r>
          </a:p>
        </p:txBody>
      </p:sp>
      <p:pic>
        <p:nvPicPr>
          <p:cNvPr id="13" name="Picture 12" descr="Child hands on a globe">
            <a:extLst>
              <a:ext uri="{FF2B5EF4-FFF2-40B4-BE49-F238E27FC236}">
                <a16:creationId xmlns:a16="http://schemas.microsoft.com/office/drawing/2014/main" id="{BBAA7D9D-C4D6-4838-B2A7-4B71524D4834}"/>
              </a:ext>
            </a:extLst>
          </p:cNvPr>
          <p:cNvPicPr>
            <a:picLocks noChangeAspect="1"/>
          </p:cNvPicPr>
          <p:nvPr/>
        </p:nvPicPr>
        <p:blipFill rotWithShape="1">
          <a:blip r:embed="rId4">
            <a:extLst>
              <a:ext uri="{28A0092B-C50C-407E-A947-70E740481C1C}">
                <a14:useLocalDpi xmlns:a14="http://schemas.microsoft.com/office/drawing/2010/main" val="0"/>
              </a:ext>
            </a:extLst>
          </a:blip>
          <a:srcRect l="17004" t="1618" r="24878" b="1"/>
          <a:stretch/>
        </p:blipFill>
        <p:spPr>
          <a:xfrm>
            <a:off x="512763" y="1166813"/>
            <a:ext cx="2952750" cy="3331400"/>
          </a:xfrm>
          <a:prstGeom prst="rect">
            <a:avLst/>
          </a:prstGeom>
        </p:spPr>
      </p:pic>
      <p:pic>
        <p:nvPicPr>
          <p:cNvPr id="4" name="Picture 3" descr="High school teacher calling on student in classroom">
            <a:extLst>
              <a:ext uri="{FF2B5EF4-FFF2-40B4-BE49-F238E27FC236}">
                <a16:creationId xmlns:a16="http://schemas.microsoft.com/office/drawing/2014/main" id="{F0730AB7-3C9C-4637-BA1B-CCF6285C7BE0}"/>
              </a:ext>
            </a:extLst>
          </p:cNvPr>
          <p:cNvPicPr>
            <a:picLocks noChangeAspect="1"/>
          </p:cNvPicPr>
          <p:nvPr/>
        </p:nvPicPr>
        <p:blipFill rotWithShape="1">
          <a:blip r:embed="rId5">
            <a:extLst>
              <a:ext uri="{28A0092B-C50C-407E-A947-70E740481C1C}">
                <a14:useLocalDpi xmlns:a14="http://schemas.microsoft.com/office/drawing/2010/main" val="0"/>
              </a:ext>
            </a:extLst>
          </a:blip>
          <a:srcRect l="27424" t="-1" r="12512" b="-1672"/>
          <a:stretch/>
        </p:blipFill>
        <p:spPr>
          <a:xfrm>
            <a:off x="512763" y="1166813"/>
            <a:ext cx="2952750" cy="3331400"/>
          </a:xfrm>
          <a:prstGeom prst="rect">
            <a:avLst/>
          </a:prstGeom>
        </p:spPr>
      </p:pic>
    </p:spTree>
    <p:extLst>
      <p:ext uri="{BB962C8B-B14F-4D97-AF65-F5344CB8AC3E}">
        <p14:creationId xmlns:p14="http://schemas.microsoft.com/office/powerpoint/2010/main" val="159404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44314" y="1092884"/>
            <a:ext cx="3139326" cy="3046988"/>
          </a:xfrm>
          <a:prstGeom prst="rect">
            <a:avLst/>
          </a:prstGeom>
          <a:noFill/>
        </p:spPr>
        <p:txBody>
          <a:bodyPr wrap="square" rtlCol="0">
            <a:spAutoFit/>
          </a:bodyPr>
          <a:lstStyle/>
          <a:p>
            <a:r>
              <a:rPr lang="en-GB" sz="1600" dirty="0">
                <a:solidFill>
                  <a:srgbClr val="003660"/>
                </a:solidFill>
                <a:latin typeface="Georgia" panose="02040502050405020303" pitchFamily="18" charset="0"/>
              </a:rPr>
              <a:t>You are the City Leader of Green Plains, a large city in the UK. A disease has arrived in your city, and you must make decisions on how to manage it.</a:t>
            </a:r>
          </a:p>
          <a:p>
            <a:endParaRPr lang="en-GB" sz="1600" dirty="0">
              <a:solidFill>
                <a:srgbClr val="003660"/>
              </a:solidFill>
              <a:latin typeface="Georgia" panose="02040502050405020303" pitchFamily="18" charset="0"/>
            </a:endParaRPr>
          </a:p>
          <a:p>
            <a:r>
              <a:rPr lang="en-GB" sz="1600" dirty="0">
                <a:solidFill>
                  <a:srgbClr val="003660"/>
                </a:solidFill>
                <a:latin typeface="Georgia" panose="02040502050405020303" pitchFamily="18" charset="0"/>
              </a:rPr>
              <a:t>You have a small team to work with, and an information sheet.</a:t>
            </a:r>
          </a:p>
          <a:p>
            <a:endParaRPr lang="en-GB" sz="1600" dirty="0">
              <a:solidFill>
                <a:srgbClr val="003660"/>
              </a:solidFill>
              <a:latin typeface="Georgia" panose="02040502050405020303" pitchFamily="18" charset="0"/>
            </a:endParaRPr>
          </a:p>
          <a:p>
            <a:r>
              <a:rPr lang="en-GB" sz="1600" dirty="0">
                <a:solidFill>
                  <a:srgbClr val="003660"/>
                </a:solidFill>
                <a:latin typeface="Georgia" panose="02040502050405020303" pitchFamily="18" charset="0"/>
              </a:rPr>
              <a:t>You must decide what to do, then communicate this with your loyal citizens. Good luck!</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r>
              <a:rPr lang="en-GB" sz="1900" dirty="0">
                <a:solidFill>
                  <a:srgbClr val="003660"/>
                </a:solidFill>
                <a:latin typeface="Georgia" panose="02040502050405020303" pitchFamily="18" charset="0"/>
              </a:rPr>
              <a:t>Scenario – Worksheet KS3.2</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r>
              <a:rPr lang="en-GB" sz="800" dirty="0">
                <a:solidFill>
                  <a:srgbClr val="003660"/>
                </a:solidFill>
                <a:latin typeface="Georgia" panose="02040502050405020303" pitchFamily="18" charset="0"/>
              </a:rPr>
              <a:t>The Institute for</a:t>
            </a:r>
          </a:p>
          <a:p>
            <a:r>
              <a:rPr lang="en-GB" sz="800" dirty="0">
                <a:solidFill>
                  <a:srgbClr val="003660"/>
                </a:solidFill>
                <a:latin typeface="Georgia" panose="02040502050405020303" pitchFamily="18" charset="0"/>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algn="r"/>
            <a:fld id="{922C9908-B400-4877-8176-14AB595D44C1}" type="slidenum">
              <a:rPr lang="en-GB" sz="1900" smtClean="0">
                <a:solidFill>
                  <a:srgbClr val="003660"/>
                </a:solidFill>
                <a:latin typeface="Georgia" panose="02040502050405020303" pitchFamily="18" charset="0"/>
              </a:rPr>
              <a:pPr algn="r"/>
              <a:t>5</a:t>
            </a:fld>
            <a:endParaRPr lang="en-GB" sz="1900" dirty="0">
              <a:solidFill>
                <a:srgbClr val="003660"/>
              </a:solidFill>
              <a:latin typeface="Georgia" panose="02040502050405020303" pitchFamily="18" charset="0"/>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3672448" y="1166813"/>
            <a:ext cx="2952750" cy="1909762"/>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latin typeface="Georgia" panose="02040502050405020303" pitchFamily="18" charset="0"/>
              </a:rPr>
              <a:t>INSERT PICTURE</a:t>
            </a:r>
          </a:p>
        </p:txBody>
      </p:sp>
      <p:sp>
        <p:nvSpPr>
          <p:cNvPr id="12" name="TextBox 11">
            <a:extLst>
              <a:ext uri="{FF2B5EF4-FFF2-40B4-BE49-F238E27FC236}">
                <a16:creationId xmlns:a16="http://schemas.microsoft.com/office/drawing/2014/main" id="{5934025F-CA86-4C84-AEFD-BB108A8375CE}"/>
              </a:ext>
            </a:extLst>
          </p:cNvPr>
          <p:cNvSpPr txBox="1"/>
          <p:nvPr/>
        </p:nvSpPr>
        <p:spPr>
          <a:xfrm>
            <a:off x="3583640" y="3144504"/>
            <a:ext cx="3034925" cy="461665"/>
          </a:xfrm>
          <a:prstGeom prst="rect">
            <a:avLst/>
          </a:prstGeom>
          <a:noFill/>
        </p:spPr>
        <p:txBody>
          <a:bodyPr wrap="square" rtlCol="0">
            <a:spAutoFit/>
          </a:bodyPr>
          <a:lstStyle/>
          <a:p>
            <a:r>
              <a:rPr lang="en-GB" sz="1200" i="1" dirty="0">
                <a:solidFill>
                  <a:srgbClr val="003660"/>
                </a:solidFill>
                <a:latin typeface="Georgia" panose="02040502050405020303" pitchFamily="18" charset="0"/>
              </a:rPr>
              <a:t>Rapid, effective action is crucial in containing a fast-spreading disease</a:t>
            </a:r>
            <a:endParaRPr lang="en-GB" sz="1200" dirty="0">
              <a:solidFill>
                <a:srgbClr val="003660"/>
              </a:solidFill>
              <a:latin typeface="Georgia" panose="02040502050405020303" pitchFamily="18" charset="0"/>
            </a:endParaRPr>
          </a:p>
        </p:txBody>
      </p:sp>
      <p:pic>
        <p:nvPicPr>
          <p:cNvPr id="4" name="Picture 3" descr="Skyscrapers against sunset">
            <a:extLst>
              <a:ext uri="{FF2B5EF4-FFF2-40B4-BE49-F238E27FC236}">
                <a16:creationId xmlns:a16="http://schemas.microsoft.com/office/drawing/2014/main" id="{31360DFC-57AF-46B4-81C1-7F0429A4F06E}"/>
              </a:ext>
            </a:extLst>
          </p:cNvPr>
          <p:cNvPicPr>
            <a:picLocks noChangeAspect="1"/>
          </p:cNvPicPr>
          <p:nvPr/>
        </p:nvPicPr>
        <p:blipFill rotWithShape="1">
          <a:blip r:embed="rId4">
            <a:extLst>
              <a:ext uri="{28A0092B-C50C-407E-A947-70E740481C1C}">
                <a14:useLocalDpi xmlns:a14="http://schemas.microsoft.com/office/drawing/2010/main" val="0"/>
              </a:ext>
            </a:extLst>
          </a:blip>
          <a:srcRect r="6894"/>
          <a:stretch/>
        </p:blipFill>
        <p:spPr>
          <a:xfrm>
            <a:off x="3588031" y="1166813"/>
            <a:ext cx="3044544" cy="1909762"/>
          </a:xfrm>
          <a:prstGeom prst="rect">
            <a:avLst/>
          </a:prstGeom>
        </p:spPr>
      </p:pic>
    </p:spTree>
    <p:extLst>
      <p:ext uri="{BB962C8B-B14F-4D97-AF65-F5344CB8AC3E}">
        <p14:creationId xmlns:p14="http://schemas.microsoft.com/office/powerpoint/2010/main" val="24296519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 Presentations from the City Leader</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srgbClr val="003660"/>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GB" sz="1900" b="0" i="0" u="none" strike="noStrike" kern="1200" cap="none" spc="0" normalizeH="0" baseline="0" noProof="0" dirty="0">
              <a:ln>
                <a:noFill/>
              </a:ln>
              <a:solidFill>
                <a:srgbClr val="003660"/>
              </a:solidFill>
              <a:effectLst/>
              <a:uLnTx/>
              <a:uFillTx/>
              <a:latin typeface="Georgia" panose="02040502050405020303" pitchFamily="18" charset="0"/>
              <a:ea typeface="+mn-ea"/>
              <a:cs typeface="+mn-cs"/>
            </a:endParaRPr>
          </a:p>
        </p:txBody>
      </p:sp>
      <p:sp>
        <p:nvSpPr>
          <p:cNvPr id="11" name="Rectangle 10">
            <a:extLst>
              <a:ext uri="{FF2B5EF4-FFF2-40B4-BE49-F238E27FC236}">
                <a16:creationId xmlns:a16="http://schemas.microsoft.com/office/drawing/2014/main" id="{D4588614-B396-4E38-A005-FE8F244C3A8F}"/>
              </a:ext>
            </a:extLst>
          </p:cNvPr>
          <p:cNvSpPr/>
          <p:nvPr/>
        </p:nvSpPr>
        <p:spPr>
          <a:xfrm>
            <a:off x="512763" y="1166813"/>
            <a:ext cx="6119812" cy="3276600"/>
          </a:xfrm>
          <a:prstGeom prst="rect">
            <a:avLst/>
          </a:prstGeom>
          <a:solidFill>
            <a:srgbClr val="003660"/>
          </a:solidFill>
          <a:ln>
            <a:solidFill>
              <a:srgbClr val="0036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INSERT PICTURE</a:t>
            </a:r>
          </a:p>
        </p:txBody>
      </p:sp>
      <p:pic>
        <p:nvPicPr>
          <p:cNvPr id="5" name="Picture 4" descr="Businesswoman giving presentation to coworkers">
            <a:extLst>
              <a:ext uri="{FF2B5EF4-FFF2-40B4-BE49-F238E27FC236}">
                <a16:creationId xmlns:a16="http://schemas.microsoft.com/office/drawing/2014/main" id="{D1EEFB87-26E4-4C87-929E-EB2369C83926}"/>
              </a:ext>
            </a:extLst>
          </p:cNvPr>
          <p:cNvPicPr>
            <a:picLocks noChangeAspect="1"/>
          </p:cNvPicPr>
          <p:nvPr/>
        </p:nvPicPr>
        <p:blipFill rotWithShape="1">
          <a:blip r:embed="rId4">
            <a:extLst>
              <a:ext uri="{28A0092B-C50C-407E-A947-70E740481C1C}">
                <a14:useLocalDpi xmlns:a14="http://schemas.microsoft.com/office/drawing/2010/main" val="0"/>
              </a:ext>
            </a:extLst>
          </a:blip>
          <a:srcRect b="14753"/>
          <a:stretch/>
        </p:blipFill>
        <p:spPr>
          <a:xfrm>
            <a:off x="512763" y="1137694"/>
            <a:ext cx="6119812" cy="3305719"/>
          </a:xfrm>
          <a:prstGeom prst="rect">
            <a:avLst/>
          </a:prstGeom>
        </p:spPr>
      </p:pic>
    </p:spTree>
    <p:extLst>
      <p:ext uri="{BB962C8B-B14F-4D97-AF65-F5344CB8AC3E}">
        <p14:creationId xmlns:p14="http://schemas.microsoft.com/office/powerpoint/2010/main" val="38241822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A9B507-BC09-49F0-B39F-F7A42FA04F84}"/>
              </a:ext>
            </a:extLst>
          </p:cNvPr>
          <p:cNvSpPr txBox="1"/>
          <p:nvPr/>
        </p:nvSpPr>
        <p:spPr>
          <a:xfrm>
            <a:off x="428165" y="1072714"/>
            <a:ext cx="6191658" cy="2031325"/>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Explain what the R-number is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Make links between </a:t>
            </a:r>
            <a:r>
              <a:rPr kumimoji="0" lang="en-US" sz="1800" b="0"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behaviour</a:t>
            </a: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and the R-number</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Apply what you know to manage a pandemic</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Write a persuasive TV or radio advert to explain your strategy to control the virus.</a:t>
            </a: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
        <p:nvSpPr>
          <p:cNvPr id="6" name="TextBox 5">
            <a:extLst>
              <a:ext uri="{FF2B5EF4-FFF2-40B4-BE49-F238E27FC236}">
                <a16:creationId xmlns:a16="http://schemas.microsoft.com/office/drawing/2014/main" id="{B905C895-0F60-4F16-B948-0586365D769C}"/>
              </a:ext>
            </a:extLst>
          </p:cNvPr>
          <p:cNvSpPr txBox="1"/>
          <p:nvPr/>
        </p:nvSpPr>
        <p:spPr>
          <a:xfrm>
            <a:off x="440917" y="76119"/>
            <a:ext cx="6191658" cy="21544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biology of COVID-19</a:t>
            </a:r>
          </a:p>
        </p:txBody>
      </p:sp>
      <p:sp>
        <p:nvSpPr>
          <p:cNvPr id="7" name="TextBox 6">
            <a:extLst>
              <a:ext uri="{FF2B5EF4-FFF2-40B4-BE49-F238E27FC236}">
                <a16:creationId xmlns:a16="http://schemas.microsoft.com/office/drawing/2014/main" id="{FBDE73DD-5278-42C2-B5BD-E53A5B291654}"/>
              </a:ext>
            </a:extLst>
          </p:cNvPr>
          <p:cNvSpPr txBox="1"/>
          <p:nvPr/>
        </p:nvSpPr>
        <p:spPr>
          <a:xfrm>
            <a:off x="440917" y="582602"/>
            <a:ext cx="6191658" cy="38472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900" b="0" i="1" u="none" strike="noStrike" kern="1200" cap="none" spc="0" normalizeH="0" baseline="0" noProof="0" dirty="0">
                <a:ln>
                  <a:noFill/>
                </a:ln>
                <a:solidFill>
                  <a:prstClr val="white"/>
                </a:solidFill>
                <a:effectLst/>
                <a:uLnTx/>
                <a:uFillTx/>
                <a:latin typeface="Georgia" panose="02040502050405020303" pitchFamily="18" charset="0"/>
                <a:ea typeface="+mn-ea"/>
                <a:cs typeface="+mn-cs"/>
              </a:rPr>
              <a:t>Outcomes</a:t>
            </a:r>
          </a:p>
        </p:txBody>
      </p:sp>
      <p:sp>
        <p:nvSpPr>
          <p:cNvPr id="9" name="TextBox 8">
            <a:extLst>
              <a:ext uri="{FF2B5EF4-FFF2-40B4-BE49-F238E27FC236}">
                <a16:creationId xmlns:a16="http://schemas.microsoft.com/office/drawing/2014/main" id="{CA853066-D889-45D5-8D4E-068A93D955F7}"/>
              </a:ext>
            </a:extLst>
          </p:cNvPr>
          <p:cNvSpPr txBox="1"/>
          <p:nvPr/>
        </p:nvSpPr>
        <p:spPr>
          <a:xfrm>
            <a:off x="4611779" y="4570533"/>
            <a:ext cx="1318373"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The Institute for</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8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Research in Schools</a:t>
            </a:r>
          </a:p>
        </p:txBody>
      </p:sp>
      <p:sp>
        <p:nvSpPr>
          <p:cNvPr id="10" name="TextBox 9">
            <a:extLst>
              <a:ext uri="{FF2B5EF4-FFF2-40B4-BE49-F238E27FC236}">
                <a16:creationId xmlns:a16="http://schemas.microsoft.com/office/drawing/2014/main" id="{28F9DD73-D157-4B3C-A921-A6575961EFCB}"/>
              </a:ext>
            </a:extLst>
          </p:cNvPr>
          <p:cNvSpPr txBox="1"/>
          <p:nvPr/>
        </p:nvSpPr>
        <p:spPr>
          <a:xfrm>
            <a:off x="6258952" y="4537814"/>
            <a:ext cx="478024" cy="384721"/>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922C9908-B400-4877-8176-14AB595D44C1}" type="slidenum">
              <a:rPr kumimoji="0" lang="en-GB" sz="1900" b="0" i="0" u="none" strike="noStrike" kern="1200" cap="none" spc="0" normalizeH="0" baseline="0" noProof="0" smtClean="0">
                <a:ln>
                  <a:noFill/>
                </a:ln>
                <a:solidFill>
                  <a:prstClr val="white"/>
                </a:solidFill>
                <a:effectLst/>
                <a:uLnTx/>
                <a:uFillTx/>
                <a:latin typeface="Georgia" panose="02040502050405020303"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GB" sz="1900" b="0"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253966567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477BC1C37B08346A473402893375557" ma:contentTypeVersion="12" ma:contentTypeDescription="Create a new document." ma:contentTypeScope="" ma:versionID="3c95836800ab6f024ac5d3d6777fb6d7">
  <xsd:schema xmlns:xsd="http://www.w3.org/2001/XMLSchema" xmlns:xs="http://www.w3.org/2001/XMLSchema" xmlns:p="http://schemas.microsoft.com/office/2006/metadata/properties" xmlns:ns3="a3a20f88-23ef-4f70-9ca5-41937894a9d4" xmlns:ns4="3cd8de38-e944-40e9-8f13-6c212eb33f88" targetNamespace="http://schemas.microsoft.com/office/2006/metadata/properties" ma:root="true" ma:fieldsID="12cd9d2d1e70181ac89106072ecad402" ns3:_="" ns4:_="">
    <xsd:import namespace="a3a20f88-23ef-4f70-9ca5-41937894a9d4"/>
    <xsd:import namespace="3cd8de38-e944-40e9-8f13-6c212eb33f88"/>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3a20f88-23ef-4f70-9ca5-41937894a9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cd8de38-e944-40e9-8f13-6c212eb33f8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D4D6B88-5AEF-4036-92D3-8F57C8A2B2C7}">
  <ds:schemaRefs>
    <ds:schemaRef ds:uri="http://schemas.microsoft.com/office/2006/metadata/properties"/>
    <ds:schemaRef ds:uri="http://purl.org/dc/elements/1.1/"/>
    <ds:schemaRef ds:uri="http://purl.org/dc/dcmitype/"/>
    <ds:schemaRef ds:uri="a3a20f88-23ef-4f70-9ca5-41937894a9d4"/>
    <ds:schemaRef ds:uri="http://schemas.microsoft.com/office/2006/documentManagement/types"/>
    <ds:schemaRef ds:uri="http://purl.org/dc/terms/"/>
    <ds:schemaRef ds:uri="http://schemas.microsoft.com/office/infopath/2007/PartnerControls"/>
    <ds:schemaRef ds:uri="http://www.w3.org/XML/1998/namespace"/>
    <ds:schemaRef ds:uri="http://schemas.openxmlformats.org/package/2006/metadata/core-properties"/>
    <ds:schemaRef ds:uri="3cd8de38-e944-40e9-8f13-6c212eb33f88"/>
  </ds:schemaRefs>
</ds:datastoreItem>
</file>

<file path=customXml/itemProps2.xml><?xml version="1.0" encoding="utf-8"?>
<ds:datastoreItem xmlns:ds="http://schemas.openxmlformats.org/officeDocument/2006/customXml" ds:itemID="{33285083-DABE-403F-B639-02C40CD8A791}">
  <ds:schemaRefs>
    <ds:schemaRef ds:uri="http://schemas.microsoft.com/sharepoint/v3/contenttype/forms"/>
  </ds:schemaRefs>
</ds:datastoreItem>
</file>

<file path=customXml/itemProps3.xml><?xml version="1.0" encoding="utf-8"?>
<ds:datastoreItem xmlns:ds="http://schemas.openxmlformats.org/officeDocument/2006/customXml" ds:itemID="{D281210B-9450-4148-B14E-18596464EB9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3a20f88-23ef-4f70-9ca5-41937894a9d4"/>
    <ds:schemaRef ds:uri="3cd8de38-e944-40e9-8f13-6c212eb33f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3972</TotalTime>
  <Words>595</Words>
  <Application>Microsoft Office PowerPoint</Application>
  <PresentationFormat>Custom</PresentationFormat>
  <Paragraphs>64</Paragraphs>
  <Slides>7</Slides>
  <Notes>7</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Marcus Bernard</dc:creator>
  <cp:lastModifiedBy>Philippa Gardom</cp:lastModifiedBy>
  <cp:revision>50</cp:revision>
  <dcterms:created xsi:type="dcterms:W3CDTF">2020-07-06T10:22:56Z</dcterms:created>
  <dcterms:modified xsi:type="dcterms:W3CDTF">2021-02-10T08:00:35Z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0x0101009477BC1C37B08346A473402893375557</vt:lpwstr>
  </property>
</Properties>
</file>