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320" r:id="rId5"/>
    <p:sldId id="291" r:id="rId6"/>
    <p:sldId id="295" r:id="rId7"/>
    <p:sldId id="296" r:id="rId8"/>
    <p:sldId id="297" r:id="rId9"/>
    <p:sldId id="298" r:id="rId10"/>
    <p:sldId id="306" r:id="rId11"/>
    <p:sldId id="307" r:id="rId12"/>
    <p:sldId id="314" r:id="rId13"/>
    <p:sldId id="315" r:id="rId14"/>
    <p:sldId id="316" r:id="rId15"/>
    <p:sldId id="299" r:id="rId16"/>
    <p:sldId id="301" r:id="rId17"/>
    <p:sldId id="310" r:id="rId18"/>
    <p:sldId id="318" r:id="rId19"/>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userDrawn="1">
          <p15:clr>
            <a:srgbClr val="A4A3A4"/>
          </p15:clr>
        </p15:guide>
        <p15:guide id="2" pos="323" userDrawn="1">
          <p15:clr>
            <a:srgbClr val="A4A3A4"/>
          </p15:clr>
        </p15:guide>
        <p15:guide id="3" pos="867" userDrawn="1">
          <p15:clr>
            <a:srgbClr val="A4A3A4"/>
          </p15:clr>
        </p15:guide>
        <p15:guide id="4" orient="horz" pos="1076" userDrawn="1">
          <p15:clr>
            <a:srgbClr val="A4A3A4"/>
          </p15:clr>
        </p15:guide>
        <p15:guide id="5" pos="981" userDrawn="1">
          <p15:clr>
            <a:srgbClr val="A4A3A4"/>
          </p15:clr>
        </p15:guide>
        <p15:guide id="6" pos="1525" userDrawn="1">
          <p15:clr>
            <a:srgbClr val="A4A3A4"/>
          </p15:clr>
        </p15:guide>
        <p15:guide id="7" pos="1638" userDrawn="1">
          <p15:clr>
            <a:srgbClr val="A4A3A4"/>
          </p15:clr>
        </p15:guide>
        <p15:guide id="8" pos="2183" userDrawn="1">
          <p15:clr>
            <a:srgbClr val="A4A3A4"/>
          </p15:clr>
        </p15:guide>
        <p15:guide id="9" pos="2296" userDrawn="1">
          <p15:clr>
            <a:srgbClr val="A4A3A4"/>
          </p15:clr>
        </p15:guide>
        <p15:guide id="10" pos="2840" userDrawn="1">
          <p15:clr>
            <a:srgbClr val="A4A3A4"/>
          </p15:clr>
        </p15:guide>
        <p15:guide id="11" pos="2954" userDrawn="1">
          <p15:clr>
            <a:srgbClr val="A4A3A4"/>
          </p15:clr>
        </p15:guide>
        <p15:guide id="12" pos="3498" userDrawn="1">
          <p15:clr>
            <a:srgbClr val="A4A3A4"/>
          </p15:clr>
        </p15:guide>
        <p15:guide id="13" pos="3612" userDrawn="1">
          <p15:clr>
            <a:srgbClr val="A4A3A4"/>
          </p15:clr>
        </p15:guide>
        <p15:guide id="14" pos="4178" userDrawn="1">
          <p15:clr>
            <a:srgbClr val="A4A3A4"/>
          </p15:clr>
        </p15:guide>
        <p15:guide id="15" orient="horz" pos="2890" userDrawn="1">
          <p15:clr>
            <a:srgbClr val="A4A3A4"/>
          </p15:clr>
        </p15:guide>
        <p15:guide id="16" orient="horz" pos="1166" userDrawn="1">
          <p15:clr>
            <a:srgbClr val="A4A3A4"/>
          </p15:clr>
        </p15:guide>
        <p15:guide id="17" orient="horz" pos="1529" userDrawn="1">
          <p15:clr>
            <a:srgbClr val="A4A3A4"/>
          </p15:clr>
        </p15:guide>
        <p15:guide id="18" orient="horz" pos="1597" userDrawn="1">
          <p15:clr>
            <a:srgbClr val="A4A3A4"/>
          </p15:clr>
        </p15:guide>
        <p15:guide id="19" orient="horz" pos="1938" userDrawn="1">
          <p15:clr>
            <a:srgbClr val="A4A3A4"/>
          </p15:clr>
        </p15:guide>
        <p15:guide id="20" orient="horz" pos="2028" userDrawn="1">
          <p15:clr>
            <a:srgbClr val="A4A3A4"/>
          </p15:clr>
        </p15:guide>
        <p15:guide id="21" orient="horz" pos="2346" userDrawn="1">
          <p15:clr>
            <a:srgbClr val="A4A3A4"/>
          </p15:clr>
        </p15:guide>
        <p15:guide id="22" orient="horz" pos="2482" userDrawn="1">
          <p15:clr>
            <a:srgbClr val="A4A3A4"/>
          </p15:clr>
        </p15:guide>
        <p15:guide id="23" orient="horz" pos="2799" userDrawn="1">
          <p15:clr>
            <a:srgbClr val="A4A3A4"/>
          </p15:clr>
        </p15:guide>
        <p15:guide id="24" orient="horz" pos="645" userDrawn="1">
          <p15:clr>
            <a:srgbClr val="A4A3A4"/>
          </p15:clr>
        </p15:guide>
        <p15:guide id="25" orient="horz" pos="305" userDrawn="1">
          <p15:clr>
            <a:srgbClr val="A4A3A4"/>
          </p15:clr>
        </p15:guide>
        <p15:guide id="26" orient="horz" pos="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00D688"/>
    <a:srgbClr val="03F5FF"/>
    <a:srgbClr val="FFFFFF"/>
    <a:srgbClr val="006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6381" autoAdjust="0"/>
  </p:normalViewPr>
  <p:slideViewPr>
    <p:cSldViewPr snapToGrid="0" showGuides="1">
      <p:cViewPr varScale="1">
        <p:scale>
          <a:sx n="115" d="100"/>
          <a:sy n="115" d="100"/>
        </p:scale>
        <p:origin x="2484" y="96"/>
      </p:cViewPr>
      <p:guideLst>
        <p:guide orient="horz" pos="735"/>
        <p:guide pos="323"/>
        <p:guide pos="867"/>
        <p:guide orient="horz" pos="1076"/>
        <p:guide pos="981"/>
        <p:guide pos="1525"/>
        <p:guide pos="1638"/>
        <p:guide pos="2183"/>
        <p:guide pos="2296"/>
        <p:guide pos="2840"/>
        <p:guide pos="2954"/>
        <p:guide pos="3498"/>
        <p:guide pos="3612"/>
        <p:guide pos="4178"/>
        <p:guide orient="horz" pos="2890"/>
        <p:guide orient="horz" pos="1166"/>
        <p:guide orient="horz" pos="1529"/>
        <p:guide orient="horz" pos="1597"/>
        <p:guide orient="horz" pos="1938"/>
        <p:guide orient="horz" pos="2028"/>
        <p:guide orient="horz" pos="2346"/>
        <p:guide orient="horz" pos="2482"/>
        <p:guide orient="horz" pos="2799"/>
        <p:guide orient="horz" pos="645"/>
        <p:guide orient="horz" pos="305"/>
        <p:guide orient="horz" pos="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EF5B-26E2-4282-AE60-9A0DA5FD1684}"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4D47-80FE-403E-96A1-D413267CB781}" type="slidenum">
              <a:rPr lang="en-GB" smtClean="0"/>
              <a:t>‹#›</a:t>
            </a:fld>
            <a:endParaRPr lang="en-GB"/>
          </a:p>
        </p:txBody>
      </p:sp>
    </p:spTree>
    <p:extLst>
      <p:ext uri="{BB962C8B-B14F-4D97-AF65-F5344CB8AC3E}">
        <p14:creationId xmlns:p14="http://schemas.microsoft.com/office/powerpoint/2010/main" val="2326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These lessons have been produced by the Institute for Research in Schools in partnership with the University of Bristol.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Georgia" panose="02040502050405020303" pitchFamily="18" charset="0"/>
                <a:cs typeface="Georgia" panose="02040502050405020303" pitchFamily="18" charset="0"/>
              </a:rPr>
              <a:t>The lessons aim to help students apply their studies to the Covid-19 pandemic, discovering important STEM career possibilities and applying mathematical principles to better understand the Covid-19 data available.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look at the title, the source, the annotations and consider each of the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22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look at the title, the source, the annotations and consider each of the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82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12</a:t>
            </a:fld>
            <a:endParaRPr lang="en-GB"/>
          </a:p>
        </p:txBody>
      </p:sp>
    </p:spTree>
    <p:extLst>
      <p:ext uri="{BB962C8B-B14F-4D97-AF65-F5344CB8AC3E}">
        <p14:creationId xmlns:p14="http://schemas.microsoft.com/office/powerpoint/2010/main" val="421597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is different between the two graphs because the reality was not as serious in terms of deaths as the modelled predictions. The purpose of the modelled graph was to inform the public about the reasons that decisions were being made. The predictions were higher than the deaths in reality. This may be because the population made behavioural changes due to the Tier system being introduced.</a:t>
            </a:r>
          </a:p>
        </p:txBody>
      </p:sp>
      <p:sp>
        <p:nvSpPr>
          <p:cNvPr id="4" name="Slide Number Placeholder 3"/>
          <p:cNvSpPr>
            <a:spLocks noGrp="1"/>
          </p:cNvSpPr>
          <p:nvPr>
            <p:ph type="sldNum" sz="quarter" idx="5"/>
          </p:nvPr>
        </p:nvSpPr>
        <p:spPr/>
        <p:txBody>
          <a:bodyPr/>
          <a:lstStyle/>
          <a:p>
            <a:fld id="{05EB4D47-80FE-403E-96A1-D413267CB781}" type="slidenum">
              <a:rPr lang="en-GB" smtClean="0"/>
              <a:t>13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62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36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36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2</a:t>
            </a:fld>
            <a:endParaRPr lang="en-GB"/>
          </a:p>
        </p:txBody>
      </p:sp>
    </p:spTree>
    <p:extLst>
      <p:ext uri="{BB962C8B-B14F-4D97-AF65-F5344CB8AC3E}">
        <p14:creationId xmlns:p14="http://schemas.microsoft.com/office/powerpoint/2010/main" val="350314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Encourage students to think more deeply than frontline medical staff; the outcomes should have given hint at the response of scientists goes a lot further than that.</a:t>
            </a:r>
          </a:p>
        </p:txBody>
      </p:sp>
      <p:sp>
        <p:nvSpPr>
          <p:cNvPr id="4" name="Slide Number Placeholder 3"/>
          <p:cNvSpPr>
            <a:spLocks noGrp="1"/>
          </p:cNvSpPr>
          <p:nvPr>
            <p:ph type="sldNum" sz="quarter" idx="5"/>
          </p:nvPr>
        </p:nvSpPr>
        <p:spPr/>
        <p:txBody>
          <a:bodyPr/>
          <a:lstStyle/>
          <a:p>
            <a:fld id="{05EB4D47-80FE-403E-96A1-D413267CB781}" type="slidenum">
              <a:rPr lang="en-GB" smtClean="0"/>
              <a:t>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have thought of additional scientists who help during a pandemic – there are many more. Encourage discussion about this to broaden out their assumptions about jobs in STEM.</a:t>
            </a:r>
          </a:p>
        </p:txBody>
      </p:sp>
      <p:sp>
        <p:nvSpPr>
          <p:cNvPr id="4" name="Slide Number Placeholder 3"/>
          <p:cNvSpPr>
            <a:spLocks noGrp="1"/>
          </p:cNvSpPr>
          <p:nvPr>
            <p:ph type="sldNum" sz="quarter" idx="5"/>
          </p:nvPr>
        </p:nvSpPr>
        <p:spPr/>
        <p:txBody>
          <a:bodyPr/>
          <a:lstStyle/>
          <a:p>
            <a:fld id="{05EB4D47-80FE-403E-96A1-D413267CB781}" type="slidenum">
              <a:rPr lang="en-GB" smtClean="0"/>
              <a:t>4</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students think of examples of how they have seen these people work in the past year? Examples include the modelling of the spread of Covid-19 that was used by Professor Chris Whitty on the televised Covid-19 updates. Infection control epidemiologists will have advised on what Personal Protective Equipment (PPE) was required to minimise the spread of the virus.</a:t>
            </a:r>
          </a:p>
        </p:txBody>
      </p:sp>
      <p:sp>
        <p:nvSpPr>
          <p:cNvPr id="4" name="Slide Number Placeholder 3"/>
          <p:cNvSpPr>
            <a:spLocks noGrp="1"/>
          </p:cNvSpPr>
          <p:nvPr>
            <p:ph type="sldNum" sz="quarter" idx="5"/>
          </p:nvPr>
        </p:nvSpPr>
        <p:spPr/>
        <p:txBody>
          <a:bodyPr/>
          <a:lstStyle/>
          <a:p>
            <a:fld id="{05EB4D47-80FE-403E-96A1-D413267CB781}" type="slidenum">
              <a:rPr lang="en-GB" smtClean="0"/>
              <a:t>5</a:t>
            </a:fld>
            <a:endParaRPr lang="en-GB"/>
          </a:p>
        </p:txBody>
      </p:sp>
    </p:spTree>
    <p:extLst>
      <p:ext uri="{BB962C8B-B14F-4D97-AF65-F5344CB8AC3E}">
        <p14:creationId xmlns:p14="http://schemas.microsoft.com/office/powerpoint/2010/main" val="328371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asked what they would do if they were a GP who had identified a new illness. They should come round to the idea that there needs to be a coordinated system of reporting such diseases (and others, known as ‘notifiable’ diseases) so that monitoring of the population can be carried out, and steps taken to identify and limit the spread of any new disease. They may already be familiar with the organisation called ‘Public Health </a:t>
            </a:r>
            <a:r>
              <a:rPr lang="en-GB" dirty="0" err="1"/>
              <a:t>England’</a:t>
            </a:r>
            <a:r>
              <a:rPr lang="en-GB" dirty="0"/>
              <a:t> who are responsible for preparing for and responding to public health emergencies.</a:t>
            </a:r>
          </a:p>
        </p:txBody>
      </p:sp>
      <p:sp>
        <p:nvSpPr>
          <p:cNvPr id="4" name="Slide Number Placeholder 3"/>
          <p:cNvSpPr>
            <a:spLocks noGrp="1"/>
          </p:cNvSpPr>
          <p:nvPr>
            <p:ph type="sldNum" sz="quarter" idx="5"/>
          </p:nvPr>
        </p:nvSpPr>
        <p:spPr/>
        <p:txBody>
          <a:bodyPr/>
          <a:lstStyle/>
          <a:p>
            <a:fld id="{05EB4D47-80FE-403E-96A1-D413267CB781}" type="slidenum">
              <a:rPr lang="en-GB" smtClean="0"/>
              <a:t>6</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key points here – COVID-19 is the disease caused by the novel coronavirus SARS-CoV2; there are several coronaviruses already known, including the one that causes the common cold; SARS-CoV2 is new to us – we haven’t seen it before.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writing task; it can be used as practice for a longer-answer examination question if required. Novel illnesses are a particular problem because: The immune system has no memory cells for a new virus that it has not encountered before. This means that the first time it is encountered, the response of the immune system may be slow and not as extensive as if it a previously encountered pathogen. If a disease is new to us, medical professionals may not know what the best treatments are and may not recognise the symptoms. With a new disease, there is the further problem that, as nobody in the population is immune to it, it can spread very quickly.</a:t>
            </a:r>
          </a:p>
        </p:txBody>
      </p:sp>
      <p:sp>
        <p:nvSpPr>
          <p:cNvPr id="4" name="Slide Number Placeholder 3"/>
          <p:cNvSpPr>
            <a:spLocks noGrp="1"/>
          </p:cNvSpPr>
          <p:nvPr>
            <p:ph type="sldNum" sz="quarter" idx="5"/>
          </p:nvPr>
        </p:nvSpPr>
        <p:spPr/>
        <p:txBody>
          <a:bodyPr/>
          <a:lstStyle/>
          <a:p>
            <a:fld id="{05EB4D47-80FE-403E-96A1-D413267CB781}" type="slidenum">
              <a:rPr lang="en-GB" smtClean="0"/>
              <a:t>8</a:t>
            </a:fld>
            <a:endParaRPr lang="en-GB"/>
          </a:p>
        </p:txBody>
      </p:sp>
    </p:spTree>
    <p:extLst>
      <p:ext uri="{BB962C8B-B14F-4D97-AF65-F5344CB8AC3E}">
        <p14:creationId xmlns:p14="http://schemas.microsoft.com/office/powerpoint/2010/main" val="381925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3660"/>
                </a:solidFill>
                <a:effectLst/>
                <a:latin typeface="Georgia" panose="02040502050405020303" pitchFamily="18" charset="0"/>
                <a:ea typeface="Calibri" panose="020F0502020204030204" pitchFamily="34" charset="0"/>
                <a:cs typeface="Times New Roman" panose="02020603050405020304" pitchFamily="18" charset="0"/>
              </a:rPr>
              <a:t>Novel pathogens are more difficult for the body to deal with as the body cannot recognise the pathogen. Vaccination introduces a weakened version or part of the pathogen to the body so that the immune system recognises it if it encounters it again. You may wish to use this part of the lesson for a brief review of the immune response.</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9</a:t>
            </a:fld>
            <a:endParaRPr lang="en-GB"/>
          </a:p>
        </p:txBody>
      </p:sp>
    </p:spTree>
    <p:extLst>
      <p:ext uri="{BB962C8B-B14F-4D97-AF65-F5344CB8AC3E}">
        <p14:creationId xmlns:p14="http://schemas.microsoft.com/office/powerpoint/2010/main" val="88672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80396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8120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7003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30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057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0850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708FC-BA1D-4960-8D8C-EB88E66A2A9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087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708FC-BA1D-4960-8D8C-EB88E66A2A9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851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08FC-BA1D-4960-8D8C-EB88E66A2A9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6509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514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634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708FC-BA1D-4960-8D8C-EB88E66A2A9E}" type="datetimeFigureOut">
              <a:rPr lang="en-GB" smtClean="0"/>
              <a:t>10/02/2021</a:t>
            </a:fld>
            <a:endParaRPr lang="en-GB"/>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AA21D3-14BC-4BD6-9741-32F1D20F40DC}" type="slidenum">
              <a:rPr lang="en-GB" smtClean="0"/>
              <a:t>‹#›</a:t>
            </a:fld>
            <a:endParaRPr lang="en-GB"/>
          </a:p>
        </p:txBody>
      </p:sp>
    </p:spTree>
    <p:extLst>
      <p:ext uri="{BB962C8B-B14F-4D97-AF65-F5344CB8AC3E}">
        <p14:creationId xmlns:p14="http://schemas.microsoft.com/office/powerpoint/2010/main" val="2544452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E6F466F-01FB-4A92-9783-65CA9F9F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a:extLst>
              <a:ext uri="{FF2B5EF4-FFF2-40B4-BE49-F238E27FC236}">
                <a16:creationId xmlns:a16="http://schemas.microsoft.com/office/drawing/2014/main" id="{F5603FD2-B950-4D0E-9419-280508B51285}"/>
              </a:ext>
            </a:extLst>
          </p:cNvPr>
          <p:cNvSpPr txBox="1"/>
          <p:nvPr/>
        </p:nvSpPr>
        <p:spPr>
          <a:xfrm>
            <a:off x="512762" y="1225826"/>
            <a:ext cx="3774315"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KS4 – Lesson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666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611780" y="1092884"/>
            <a:ext cx="2084852"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What does this graph show?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What date do you think it was produced?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How was the data obtained?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How could this data be used?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Information about pandemic spread</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3" name="Picture 2">
            <a:extLst>
              <a:ext uri="{FF2B5EF4-FFF2-40B4-BE49-F238E27FC236}">
                <a16:creationId xmlns:a16="http://schemas.microsoft.com/office/drawing/2014/main" id="{03532946-9172-4BA4-B551-4331C91C7A78}"/>
              </a:ext>
            </a:extLst>
          </p:cNvPr>
          <p:cNvPicPr>
            <a:picLocks noChangeAspect="1"/>
          </p:cNvPicPr>
          <p:nvPr/>
        </p:nvPicPr>
        <p:blipFill>
          <a:blip r:embed="rId4"/>
          <a:stretch>
            <a:fillRect/>
          </a:stretch>
        </p:blipFill>
        <p:spPr>
          <a:xfrm>
            <a:off x="489235" y="1166159"/>
            <a:ext cx="3891572" cy="3276600"/>
          </a:xfrm>
          <a:prstGeom prst="rect">
            <a:avLst/>
          </a:prstGeom>
        </p:spPr>
      </p:pic>
    </p:spTree>
    <p:extLst>
      <p:ext uri="{BB962C8B-B14F-4D97-AF65-F5344CB8AC3E}">
        <p14:creationId xmlns:p14="http://schemas.microsoft.com/office/powerpoint/2010/main" val="132810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611780" y="1092884"/>
            <a:ext cx="2084852"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What does this graph show?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What date do you think it was produced?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was this data obtained?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could this data be used?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Information about pandemic spread</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4" name="Picture 3">
            <a:extLst>
              <a:ext uri="{FF2B5EF4-FFF2-40B4-BE49-F238E27FC236}">
                <a16:creationId xmlns:a16="http://schemas.microsoft.com/office/drawing/2014/main" id="{74B636B3-EF30-422D-98B4-A10233982F2F}"/>
              </a:ext>
            </a:extLst>
          </p:cNvPr>
          <p:cNvPicPr>
            <a:picLocks noChangeAspect="1"/>
          </p:cNvPicPr>
          <p:nvPr/>
        </p:nvPicPr>
        <p:blipFill>
          <a:blip r:embed="rId4"/>
          <a:stretch>
            <a:fillRect/>
          </a:stretch>
        </p:blipFill>
        <p:spPr>
          <a:xfrm>
            <a:off x="512763" y="1092884"/>
            <a:ext cx="3344342" cy="3582813"/>
          </a:xfrm>
          <a:prstGeom prst="rect">
            <a:avLst/>
          </a:prstGeom>
        </p:spPr>
      </p:pic>
    </p:spTree>
    <p:extLst>
      <p:ext uri="{BB962C8B-B14F-4D97-AF65-F5344CB8AC3E}">
        <p14:creationId xmlns:p14="http://schemas.microsoft.com/office/powerpoint/2010/main" val="386131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Data analysis and using models to make predictions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12</a:t>
            </a:fld>
            <a:endParaRPr lang="en-GB" sz="1900" dirty="0">
              <a:solidFill>
                <a:srgbClr val="003660"/>
              </a:solidFill>
              <a:latin typeface="Georgia" panose="02040502050405020303" pitchFamily="18" charset="0"/>
            </a:endParaRPr>
          </a:p>
        </p:txBody>
      </p:sp>
      <p:pic>
        <p:nvPicPr>
          <p:cNvPr id="2054" name="Picture 6" descr="Graphic">
            <a:extLst>
              <a:ext uri="{FF2B5EF4-FFF2-40B4-BE49-F238E27FC236}">
                <a16:creationId xmlns:a16="http://schemas.microsoft.com/office/drawing/2014/main" id="{A8765415-6118-4E60-8EB2-3400AC07B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9" y="1166813"/>
            <a:ext cx="3379374" cy="26402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6C7EA47-B3F0-4C38-A59F-AE571D995A8E}"/>
              </a:ext>
            </a:extLst>
          </p:cNvPr>
          <p:cNvSpPr txBox="1"/>
          <p:nvPr/>
        </p:nvSpPr>
        <p:spPr>
          <a:xfrm>
            <a:off x="86139" y="3852465"/>
            <a:ext cx="3379374" cy="86177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are these graphs different?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are they the same?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3" name="Picture 2">
            <a:extLst>
              <a:ext uri="{FF2B5EF4-FFF2-40B4-BE49-F238E27FC236}">
                <a16:creationId xmlns:a16="http://schemas.microsoft.com/office/drawing/2014/main" id="{825038BA-96C6-4079-9754-1F16BABE04AD}"/>
              </a:ext>
            </a:extLst>
          </p:cNvPr>
          <p:cNvPicPr>
            <a:picLocks noChangeAspect="1"/>
          </p:cNvPicPr>
          <p:nvPr/>
        </p:nvPicPr>
        <p:blipFill>
          <a:blip r:embed="rId5"/>
          <a:stretch>
            <a:fillRect/>
          </a:stretch>
        </p:blipFill>
        <p:spPr>
          <a:xfrm>
            <a:off x="3644342" y="858692"/>
            <a:ext cx="3127519" cy="3353091"/>
          </a:xfrm>
          <a:prstGeom prst="rect">
            <a:avLst/>
          </a:prstGeom>
        </p:spPr>
      </p:pic>
    </p:spTree>
    <p:extLst>
      <p:ext uri="{BB962C8B-B14F-4D97-AF65-F5344CB8AC3E}">
        <p14:creationId xmlns:p14="http://schemas.microsoft.com/office/powerpoint/2010/main" val="191600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0917" y="1092884"/>
            <a:ext cx="3142723" cy="3046988"/>
          </a:xfrm>
          <a:prstGeom prst="rect">
            <a:avLst/>
          </a:prstGeom>
          <a:noFill/>
        </p:spPr>
        <p:txBody>
          <a:bodyPr wrap="square" rtlCol="0">
            <a:spAutoFit/>
          </a:bodyPr>
          <a:lstStyle/>
          <a:p>
            <a:r>
              <a:rPr lang="en-GB" sz="1600" b="1" dirty="0">
                <a:solidFill>
                  <a:srgbClr val="003660"/>
                </a:solidFill>
                <a:latin typeface="Georgia" panose="02040502050405020303" pitchFamily="18" charset="0"/>
              </a:rPr>
              <a:t>Different</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One has used real data, the other starts with real data but then predicts what might happen</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The data (numbers) are different – in what way?</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The </a:t>
            </a:r>
            <a:r>
              <a:rPr lang="en-GB" sz="1600" i="1" dirty="0">
                <a:solidFill>
                  <a:srgbClr val="003660"/>
                </a:solidFill>
                <a:latin typeface="Georgia" panose="02040502050405020303" pitchFamily="18" charset="0"/>
              </a:rPr>
              <a:t>purposes </a:t>
            </a:r>
            <a:r>
              <a:rPr lang="en-GB" sz="1600" dirty="0">
                <a:solidFill>
                  <a:srgbClr val="003660"/>
                </a:solidFill>
                <a:latin typeface="Georgia" panose="02040502050405020303" pitchFamily="18" charset="0"/>
              </a:rPr>
              <a:t>of the graphs are different – what is the </a:t>
            </a:r>
            <a:r>
              <a:rPr lang="en-GB" sz="1600" i="1" dirty="0">
                <a:solidFill>
                  <a:srgbClr val="003660"/>
                </a:solidFill>
                <a:latin typeface="Georgia" panose="02040502050405020303" pitchFamily="18" charset="0"/>
              </a:rPr>
              <a:t>purpose</a:t>
            </a:r>
            <a:r>
              <a:rPr lang="en-GB" sz="1600" dirty="0">
                <a:solidFill>
                  <a:srgbClr val="003660"/>
                </a:solidFill>
                <a:latin typeface="Georgia" panose="02040502050405020303" pitchFamily="18" charset="0"/>
              </a:rPr>
              <a:t> of each graph?</a:t>
            </a:r>
          </a:p>
          <a:p>
            <a:endParaRPr lang="en-GB" sz="1600" dirty="0">
              <a:solidFill>
                <a:srgbClr val="003660"/>
              </a:solidFill>
              <a:latin typeface="Georgia" panose="02040502050405020303" pitchFamily="18" charset="0"/>
            </a:endParaRPr>
          </a:p>
          <a:p>
            <a:endParaRPr lang="en-GB" sz="1600" dirty="0">
              <a:solidFill>
                <a:srgbClr val="003660"/>
              </a:solidFill>
              <a:latin typeface="Georgia" panose="02040502050405020303" pitchFamily="18" charset="0"/>
            </a:endParaRP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677108"/>
          </a:xfrm>
          <a:prstGeom prst="rect">
            <a:avLst/>
          </a:prstGeom>
          <a:noFill/>
        </p:spPr>
        <p:txBody>
          <a:bodyPr wrap="square" rtlCol="0">
            <a:spAutoFit/>
          </a:bodyPr>
          <a:lstStyle/>
          <a:p>
            <a:r>
              <a:rPr lang="en-GB" sz="1900" dirty="0">
                <a:solidFill>
                  <a:srgbClr val="003660"/>
                </a:solidFill>
                <a:latin typeface="Georgia" panose="02040502050405020303" pitchFamily="18" charset="0"/>
              </a:rPr>
              <a:t>Feedback – how are the graphs different and how are they the same?</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13</a:t>
            </a:fld>
            <a:endParaRPr lang="en-GB" sz="1900" dirty="0">
              <a:solidFill>
                <a:srgbClr val="003660"/>
              </a:solidFill>
              <a:latin typeface="Georgia" panose="02040502050405020303" pitchFamily="18" charset="0"/>
            </a:endParaRPr>
          </a:p>
        </p:txBody>
      </p:sp>
      <p:sp>
        <p:nvSpPr>
          <p:cNvPr id="13" name="TextBox 12">
            <a:extLst>
              <a:ext uri="{FF2B5EF4-FFF2-40B4-BE49-F238E27FC236}">
                <a16:creationId xmlns:a16="http://schemas.microsoft.com/office/drawing/2014/main" id="{E904DFFF-9911-4188-8166-E375601972EA}"/>
              </a:ext>
            </a:extLst>
          </p:cNvPr>
          <p:cNvSpPr txBox="1"/>
          <p:nvPr/>
        </p:nvSpPr>
        <p:spPr>
          <a:xfrm>
            <a:off x="3644900" y="1089605"/>
            <a:ext cx="3139326" cy="1815882"/>
          </a:xfrm>
          <a:prstGeom prst="rect">
            <a:avLst/>
          </a:prstGeom>
          <a:noFill/>
        </p:spPr>
        <p:txBody>
          <a:bodyPr wrap="square" rtlCol="0">
            <a:spAutoFit/>
          </a:bodyPr>
          <a:lstStyle/>
          <a:p>
            <a:r>
              <a:rPr lang="en-GB" sz="1600" b="1" dirty="0">
                <a:solidFill>
                  <a:srgbClr val="003660"/>
                </a:solidFill>
                <a:latin typeface="Georgia" panose="02040502050405020303" pitchFamily="18" charset="0"/>
              </a:rPr>
              <a:t>Same</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Both graphs look at death rates from COVID-19</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Both graphs show a large increase in deaths from COVID-19 from September - October</a:t>
            </a:r>
          </a:p>
        </p:txBody>
      </p:sp>
      <p:sp>
        <p:nvSpPr>
          <p:cNvPr id="11" name="TextBox 10">
            <a:extLst>
              <a:ext uri="{FF2B5EF4-FFF2-40B4-BE49-F238E27FC236}">
                <a16:creationId xmlns:a16="http://schemas.microsoft.com/office/drawing/2014/main" id="{0FBC5384-9195-4577-9D67-BAEF956CAD41}"/>
              </a:ext>
            </a:extLst>
          </p:cNvPr>
          <p:cNvSpPr txBox="1"/>
          <p:nvPr/>
        </p:nvSpPr>
        <p:spPr>
          <a:xfrm>
            <a:off x="476840" y="3596656"/>
            <a:ext cx="6119812"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Why is it useful to use models to make predictions? What do we have to be aware of when using models for disease spread? </a:t>
            </a:r>
          </a:p>
        </p:txBody>
      </p:sp>
    </p:spTree>
    <p:extLst>
      <p:ext uri="{BB962C8B-B14F-4D97-AF65-F5344CB8AC3E}">
        <p14:creationId xmlns:p14="http://schemas.microsoft.com/office/powerpoint/2010/main" val="353969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3660"/>
                </a:solidFill>
                <a:latin typeface="Georgia" panose="02040502050405020303" pitchFamily="18" charset="0"/>
              </a:rPr>
              <a:t>Sheet KS4.1 </a:t>
            </a: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Extension task</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This task asks you to apply what you have learnt to answer some questions about Covid-19</a:t>
            </a:r>
            <a:endParaRPr kumimoji="0" lang="en-GB" sz="12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4" name="Picture 3" descr="Students studying">
            <a:extLst>
              <a:ext uri="{FF2B5EF4-FFF2-40B4-BE49-F238E27FC236}">
                <a16:creationId xmlns:a16="http://schemas.microsoft.com/office/drawing/2014/main" id="{01EB7B6D-6131-4929-B1AD-CF7516B689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2448" y="1166813"/>
            <a:ext cx="2967260" cy="1977691"/>
          </a:xfrm>
          <a:prstGeom prst="rect">
            <a:avLst/>
          </a:prstGeom>
        </p:spPr>
      </p:pic>
    </p:spTree>
    <p:extLst>
      <p:ext uri="{BB962C8B-B14F-4D97-AF65-F5344CB8AC3E}">
        <p14:creationId xmlns:p14="http://schemas.microsoft.com/office/powerpoint/2010/main" val="63154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Know what a coronavirus 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Apply what you know about immunity to a novel pathogen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Learn about some of the scientists who are helping us to learn more about COVID-19</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Be able to explain how mathematical modelling of disease spread can be useful</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9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50489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Know what a coronavirus is</a:t>
            </a:r>
          </a:p>
          <a:p>
            <a:pPr marL="285750" indent="-285750">
              <a:buFont typeface="Arial" panose="020B0604020202020204" pitchFamily="34" charset="0"/>
              <a:buChar char="•"/>
            </a:pPr>
            <a:r>
              <a:rPr lang="en-US" dirty="0">
                <a:solidFill>
                  <a:schemeClr val="bg1"/>
                </a:solidFill>
                <a:latin typeface="Georgia" panose="02040502050405020303" pitchFamily="18" charset="0"/>
              </a:rPr>
              <a:t>Apply what you know about immunity to a novel pathogen</a:t>
            </a:r>
          </a:p>
          <a:p>
            <a:pPr marL="285750" indent="-285750">
              <a:buFont typeface="Arial" panose="020B0604020202020204" pitchFamily="34" charset="0"/>
              <a:buChar char="•"/>
            </a:pPr>
            <a:r>
              <a:rPr lang="en-US" dirty="0">
                <a:solidFill>
                  <a:schemeClr val="bg1"/>
                </a:solidFill>
                <a:latin typeface="Georgia" panose="02040502050405020303" pitchFamily="18" charset="0"/>
              </a:rPr>
              <a:t>Learn about some of the scientists who are helping us to learn more about COVID-19</a:t>
            </a:r>
          </a:p>
          <a:p>
            <a:pPr marL="285750" indent="-285750">
              <a:buFont typeface="Arial" panose="020B0604020202020204" pitchFamily="34" charset="0"/>
              <a:buChar char="•"/>
            </a:pPr>
            <a:r>
              <a:rPr lang="en-US" dirty="0">
                <a:solidFill>
                  <a:schemeClr val="bg1"/>
                </a:solidFill>
                <a:latin typeface="Georgia" panose="02040502050405020303" pitchFamily="18" charset="0"/>
              </a:rPr>
              <a:t>Be able to explain how mathematical modelling of disease spread can be useful</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chemeClr val="bg1"/>
                </a:solidFill>
                <a:latin typeface="Georgia" panose="02040502050405020303" pitchFamily="18" charset="0"/>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i="1" dirty="0">
                <a:solidFill>
                  <a:schemeClr val="bg1"/>
                </a:solidFill>
                <a:latin typeface="Georgia" panose="02040502050405020303" pitchFamily="18" charset="0"/>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chemeClr val="bg1"/>
                </a:solidFill>
                <a:latin typeface="Georgia" panose="02040502050405020303" pitchFamily="18" charset="0"/>
              </a:rPr>
              <a:t>The Institute for</a:t>
            </a:r>
          </a:p>
          <a:p>
            <a:r>
              <a:rPr lang="en-GB" sz="800" dirty="0">
                <a:solidFill>
                  <a:schemeClr val="bg1"/>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chemeClr val="bg1"/>
                </a:solidFill>
                <a:latin typeface="Georgia" panose="02040502050405020303" pitchFamily="18" charset="0"/>
              </a:rPr>
              <a:pPr algn="r"/>
              <a:t>2</a:t>
            </a:fld>
            <a:endParaRPr lang="en-GB" sz="1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05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2585323"/>
          </a:xfrm>
          <a:prstGeom prst="rect">
            <a:avLst/>
          </a:prstGeom>
          <a:noFill/>
        </p:spPr>
        <p:txBody>
          <a:bodyPr wrap="square" rtlCol="0">
            <a:spAutoFit/>
          </a:bodyPr>
          <a:lstStyle/>
          <a:p>
            <a:pPr lvl="0">
              <a:defRPr/>
            </a:pPr>
            <a:r>
              <a:rPr lang="en-GB" dirty="0">
                <a:solidFill>
                  <a:srgbClr val="003660"/>
                </a:solidFill>
                <a:latin typeface="Georgia" panose="02040502050405020303" pitchFamily="18" charset="0"/>
              </a:rPr>
              <a:t>Task: </a:t>
            </a:r>
          </a:p>
          <a:p>
            <a:pPr lvl="0">
              <a:defRPr/>
            </a:pPr>
            <a:r>
              <a:rPr lang="en-GB" dirty="0">
                <a:solidFill>
                  <a:srgbClr val="003660"/>
                </a:solidFill>
                <a:latin typeface="Georgia" panose="02040502050405020303" pitchFamily="18" charset="0"/>
              </a:rPr>
              <a:t>What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is a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can scientists help in a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Write a list of all the roles you can think of and how they help.</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Pulling together in a pandemic</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3</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pandemic needs a co-ordinated response to help to bring it under control.</a:t>
            </a:r>
            <a:endParaRPr lang="en-GB" sz="1200" dirty="0">
              <a:solidFill>
                <a:srgbClr val="003660"/>
              </a:solidFill>
              <a:latin typeface="Georgia" panose="02040502050405020303" pitchFamily="18" charset="0"/>
            </a:endParaRP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4">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spTree>
    <p:extLst>
      <p:ext uri="{BB962C8B-B14F-4D97-AF65-F5344CB8AC3E}">
        <p14:creationId xmlns:p14="http://schemas.microsoft.com/office/powerpoint/2010/main" val="159404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3660"/>
                </a:solidFill>
                <a:latin typeface="Georgia" panose="02040502050405020303" pitchFamily="18" charset="0"/>
              </a:rPr>
              <a:t>Frontline Medical staff</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Laboratory technicians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Hospital pharmacists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Infectious disease epidemiologists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Statisticians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Computer modellers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Vaccine developers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Vaccine producers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Molecular epidemiologists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Public Health Officials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Logisticians </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Mathematicians</a:t>
            </a:r>
          </a:p>
          <a:p>
            <a:endParaRPr lang="en-GB" sz="1600" dirty="0">
              <a:solidFill>
                <a:srgbClr val="003660"/>
              </a:solidFill>
              <a:latin typeface="Georgia" panose="02040502050405020303" pitchFamily="18" charset="0"/>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Scientists who help in a pandemic include …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4</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team of scientists with different skills are needed to solve a complex problem such as managing a pandemic</a:t>
            </a:r>
            <a:endParaRPr lang="en-GB" sz="1200" dirty="0">
              <a:solidFill>
                <a:srgbClr val="003660"/>
              </a:solidFill>
              <a:latin typeface="Georgia" panose="02040502050405020303" pitchFamily="18" charset="0"/>
            </a:endParaRPr>
          </a:p>
        </p:txBody>
      </p:sp>
      <p:pic>
        <p:nvPicPr>
          <p:cNvPr id="5" name="Picture 4" descr="A team of scientists working on a complex problem.">
            <a:extLst>
              <a:ext uri="{FF2B5EF4-FFF2-40B4-BE49-F238E27FC236}">
                <a16:creationId xmlns:a16="http://schemas.microsoft.com/office/drawing/2014/main" id="{A335348C-84CC-46F9-B710-97157D5A1E27}"/>
              </a:ext>
            </a:extLst>
          </p:cNvPr>
          <p:cNvPicPr>
            <a:picLocks noChangeAspect="1"/>
          </p:cNvPicPr>
          <p:nvPr/>
        </p:nvPicPr>
        <p:blipFill rotWithShape="1">
          <a:blip r:embed="rId4">
            <a:extLst>
              <a:ext uri="{28A0092B-C50C-407E-A947-70E740481C1C}">
                <a14:useLocalDpi xmlns:a14="http://schemas.microsoft.com/office/drawing/2010/main" val="0"/>
              </a:ext>
            </a:extLst>
          </a:blip>
          <a:srcRect t="1" r="19841" b="1"/>
          <a:stretch/>
        </p:blipFill>
        <p:spPr>
          <a:xfrm>
            <a:off x="3665815" y="1147828"/>
            <a:ext cx="2952750" cy="1928748"/>
          </a:xfrm>
          <a:prstGeom prst="rect">
            <a:avLst/>
          </a:prstGeom>
        </p:spPr>
      </p:pic>
    </p:spTree>
    <p:extLst>
      <p:ext uri="{BB962C8B-B14F-4D97-AF65-F5344CB8AC3E}">
        <p14:creationId xmlns:p14="http://schemas.microsoft.com/office/powerpoint/2010/main" val="24296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67EE36-796B-4020-B994-496C1FA09E8F}"/>
              </a:ext>
            </a:extLst>
          </p:cNvPr>
          <p:cNvSpPr txBox="1"/>
          <p:nvPr/>
        </p:nvSpPr>
        <p:spPr>
          <a:xfrm>
            <a:off x="349135" y="192941"/>
            <a:ext cx="6387841" cy="830997"/>
          </a:xfrm>
          <a:prstGeom prst="rect">
            <a:avLst/>
          </a:prstGeom>
          <a:noFill/>
        </p:spPr>
        <p:txBody>
          <a:bodyPr wrap="square" rtlCol="0">
            <a:spAutoFit/>
          </a:bodyPr>
          <a:lstStyle/>
          <a:p>
            <a:r>
              <a:rPr lang="en-GB" sz="1600" dirty="0">
                <a:solidFill>
                  <a:srgbClr val="003660"/>
                </a:solidFill>
                <a:latin typeface="Georgia" panose="02040502050405020303" pitchFamily="18" charset="0"/>
              </a:rPr>
              <a:t>Epidemiologists study health and disease amongst people. They help to deliver public health services and respond to biological threats to the human population. There are many types – here are two:</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5</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59000" y="1173536"/>
            <a:ext cx="2977124" cy="1919287"/>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1015663"/>
          </a:xfrm>
          <a:prstGeom prst="rect">
            <a:avLst/>
          </a:prstGeom>
          <a:noFill/>
        </p:spPr>
        <p:txBody>
          <a:bodyPr wrap="square" rtlCol="0">
            <a:spAutoFit/>
          </a:bodyPr>
          <a:lstStyle/>
          <a:p>
            <a:r>
              <a:rPr lang="en-GB" sz="1200" i="1" dirty="0">
                <a:solidFill>
                  <a:srgbClr val="003660"/>
                </a:solidFill>
                <a:latin typeface="Georgia" panose="02040502050405020303" pitchFamily="18" charset="0"/>
              </a:rPr>
              <a:t>Infection control epidemiologists will work to understand the disease and recommend most appropriate control measures to control the immediate spread.</a:t>
            </a:r>
            <a:endParaRPr lang="en-GB" sz="1200" dirty="0">
              <a:solidFill>
                <a:srgbClr val="003660"/>
              </a:solidFill>
              <a:latin typeface="Georgia" panose="02040502050405020303" pitchFamily="18" charset="0"/>
            </a:endParaRPr>
          </a:p>
        </p:txBody>
      </p:sp>
      <p:sp>
        <p:nvSpPr>
          <p:cNvPr id="13" name="Rectangle 12">
            <a:extLst>
              <a:ext uri="{FF2B5EF4-FFF2-40B4-BE49-F238E27FC236}">
                <a16:creationId xmlns:a16="http://schemas.microsoft.com/office/drawing/2014/main" id="{FB8B33AF-0ECE-4C5F-A746-E17C4D9735D8}"/>
              </a:ext>
            </a:extLst>
          </p:cNvPr>
          <p:cNvSpPr/>
          <p:nvPr/>
        </p:nvSpPr>
        <p:spPr>
          <a:xfrm>
            <a:off x="512763"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4" name="TextBox 13">
            <a:extLst>
              <a:ext uri="{FF2B5EF4-FFF2-40B4-BE49-F238E27FC236}">
                <a16:creationId xmlns:a16="http://schemas.microsoft.com/office/drawing/2014/main" id="{3BD10DF2-8918-4E37-B2D7-A8EC8F612B50}"/>
              </a:ext>
            </a:extLst>
          </p:cNvPr>
          <p:cNvSpPr txBox="1"/>
          <p:nvPr/>
        </p:nvSpPr>
        <p:spPr>
          <a:xfrm>
            <a:off x="423955" y="3144504"/>
            <a:ext cx="3034925" cy="1015663"/>
          </a:xfrm>
          <a:prstGeom prst="rect">
            <a:avLst/>
          </a:prstGeom>
          <a:noFill/>
        </p:spPr>
        <p:txBody>
          <a:bodyPr wrap="square" rtlCol="0">
            <a:spAutoFit/>
          </a:bodyPr>
          <a:lstStyle/>
          <a:p>
            <a:r>
              <a:rPr lang="en-GB" sz="1200" i="1" dirty="0">
                <a:solidFill>
                  <a:srgbClr val="003660"/>
                </a:solidFill>
                <a:latin typeface="Georgia" panose="02040502050405020303" pitchFamily="18" charset="0"/>
              </a:rPr>
              <a:t>Infectious disease epidemiologists look at the effect of the disease on the population. They can use big data and mathematical models to make predictions about how many people might be infected. </a:t>
            </a:r>
            <a:endParaRPr lang="en-GB" sz="1200" dirty="0">
              <a:solidFill>
                <a:srgbClr val="003660"/>
              </a:solidFill>
              <a:latin typeface="Georgia" panose="02040502050405020303" pitchFamily="18" charset="0"/>
            </a:endParaRPr>
          </a:p>
        </p:txBody>
      </p:sp>
      <p:pic>
        <p:nvPicPr>
          <p:cNvPr id="3" name="Picture 2" descr="Researcher using with pipette and petri dish">
            <a:extLst>
              <a:ext uri="{FF2B5EF4-FFF2-40B4-BE49-F238E27FC236}">
                <a16:creationId xmlns:a16="http://schemas.microsoft.com/office/drawing/2014/main" id="{BD23A65B-CDE0-4ED2-8724-8B9589767895}"/>
              </a:ext>
            </a:extLst>
          </p:cNvPr>
          <p:cNvPicPr>
            <a:picLocks noChangeAspect="1"/>
          </p:cNvPicPr>
          <p:nvPr/>
        </p:nvPicPr>
        <p:blipFill rotWithShape="1">
          <a:blip r:embed="rId4">
            <a:extLst>
              <a:ext uri="{28A0092B-C50C-407E-A947-70E740481C1C}">
                <a14:useLocalDpi xmlns:a14="http://schemas.microsoft.com/office/drawing/2010/main" val="0"/>
              </a:ext>
            </a:extLst>
          </a:blip>
          <a:srcRect b="5587"/>
          <a:stretch/>
        </p:blipFill>
        <p:spPr>
          <a:xfrm>
            <a:off x="3644900" y="1166813"/>
            <a:ext cx="3034924" cy="1909762"/>
          </a:xfrm>
          <a:prstGeom prst="rect">
            <a:avLst/>
          </a:prstGeom>
        </p:spPr>
      </p:pic>
      <p:pic>
        <p:nvPicPr>
          <p:cNvPr id="16" name="Picture 15" descr="Graphs on a display with reflection of office">
            <a:extLst>
              <a:ext uri="{FF2B5EF4-FFF2-40B4-BE49-F238E27FC236}">
                <a16:creationId xmlns:a16="http://schemas.microsoft.com/office/drawing/2014/main" id="{413B9E84-1B6D-4CD4-BE6B-0EB59ABF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63" y="1164028"/>
            <a:ext cx="2956383" cy="1919148"/>
          </a:xfrm>
          <a:prstGeom prst="rect">
            <a:avLst/>
          </a:prstGeom>
        </p:spPr>
      </p:pic>
    </p:spTree>
    <p:extLst>
      <p:ext uri="{BB962C8B-B14F-4D97-AF65-F5344CB8AC3E}">
        <p14:creationId xmlns:p14="http://schemas.microsoft.com/office/powerpoint/2010/main" val="279998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54365" y="1113516"/>
            <a:ext cx="3139326" cy="2708434"/>
          </a:xfrm>
          <a:prstGeom prst="rect">
            <a:avLst/>
          </a:prstGeom>
          <a:noFill/>
        </p:spPr>
        <p:txBody>
          <a:bodyPr wrap="square" rtlCol="0">
            <a:spAutoFit/>
          </a:bodyPr>
          <a:lstStyle/>
          <a:p>
            <a:pPr marL="180975" indent="-180975">
              <a:buFont typeface="Arial" panose="020B0604020202020204" pitchFamily="34" charset="0"/>
              <a:buChar char="•"/>
            </a:pPr>
            <a:r>
              <a:rPr lang="en-GB" sz="1600" dirty="0">
                <a:solidFill>
                  <a:srgbClr val="003660"/>
                </a:solidFill>
                <a:latin typeface="Georgia" panose="02040502050405020303" pitchFamily="18" charset="0"/>
              </a:rPr>
              <a:t>Scenario</a:t>
            </a:r>
          </a:p>
          <a:p>
            <a:r>
              <a:rPr lang="en-GB" sz="1400" dirty="0">
                <a:solidFill>
                  <a:srgbClr val="003660"/>
                </a:solidFill>
                <a:latin typeface="Georgia" panose="02040502050405020303" pitchFamily="18" charset="0"/>
              </a:rPr>
              <a:t>You are a General Practitioner (Doctor) in a village surgery in the North East of England.</a:t>
            </a:r>
          </a:p>
          <a:p>
            <a:endParaRPr lang="en-GB" sz="1400" dirty="0">
              <a:solidFill>
                <a:srgbClr val="003660"/>
              </a:solidFill>
              <a:latin typeface="Georgia" panose="02040502050405020303" pitchFamily="18" charset="0"/>
            </a:endParaRPr>
          </a:p>
          <a:p>
            <a:r>
              <a:rPr lang="en-GB" sz="1400" dirty="0">
                <a:solidFill>
                  <a:srgbClr val="003660"/>
                </a:solidFill>
                <a:latin typeface="Georgia" panose="02040502050405020303" pitchFamily="18" charset="0"/>
              </a:rPr>
              <a:t>One week you have six patients coming to your surgery with the same unusual combination of symptoms. They seem quite ill but it isn’t something you have seen before.</a:t>
            </a:r>
          </a:p>
          <a:p>
            <a:r>
              <a:rPr lang="en-GB" sz="1400" dirty="0">
                <a:solidFill>
                  <a:srgbClr val="003660"/>
                </a:solidFill>
                <a:latin typeface="Georgia" panose="02040502050405020303" pitchFamily="18" charset="0"/>
              </a:rPr>
              <a:t>What do you do? Who do you speak to?</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Insert running header (PowerPoint Title)</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677108"/>
          </a:xfrm>
          <a:prstGeom prst="rect">
            <a:avLst/>
          </a:prstGeom>
          <a:noFill/>
        </p:spPr>
        <p:txBody>
          <a:bodyPr wrap="square" rtlCol="0">
            <a:spAutoFit/>
          </a:bodyPr>
          <a:lstStyle/>
          <a:p>
            <a:r>
              <a:rPr lang="en-GB" sz="1900" dirty="0">
                <a:solidFill>
                  <a:srgbClr val="003660"/>
                </a:solidFill>
                <a:latin typeface="Georgia" panose="02040502050405020303" pitchFamily="18" charset="0"/>
              </a:rPr>
              <a:t>How do we know a new disease has arrived and is spreading?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6</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44900" y="1167946"/>
            <a:ext cx="2987675"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974230" y="3891483"/>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GPs are often on the front line of identifying a new illness amongst the population</a:t>
            </a:r>
            <a:endParaRPr lang="en-GB" sz="1200" dirty="0">
              <a:solidFill>
                <a:srgbClr val="003660"/>
              </a:solidFill>
              <a:latin typeface="Georgia" panose="02040502050405020303" pitchFamily="18" charset="0"/>
            </a:endParaRPr>
          </a:p>
        </p:txBody>
      </p:sp>
      <p:pic>
        <p:nvPicPr>
          <p:cNvPr id="4" name="Picture 3" descr="Doctor friendly shaking hands with a patient">
            <a:extLst>
              <a:ext uri="{FF2B5EF4-FFF2-40B4-BE49-F238E27FC236}">
                <a16:creationId xmlns:a16="http://schemas.microsoft.com/office/drawing/2014/main" id="{8AB8B768-1D3E-44AB-B082-A3FC4CEEC9EC}"/>
              </a:ext>
            </a:extLst>
          </p:cNvPr>
          <p:cNvPicPr>
            <a:picLocks noChangeAspect="1"/>
          </p:cNvPicPr>
          <p:nvPr/>
        </p:nvPicPr>
        <p:blipFill rotWithShape="1">
          <a:blip r:embed="rId4">
            <a:extLst>
              <a:ext uri="{28A0092B-C50C-407E-A947-70E740481C1C}">
                <a14:useLocalDpi xmlns:a14="http://schemas.microsoft.com/office/drawing/2010/main" val="0"/>
              </a:ext>
            </a:extLst>
          </a:blip>
          <a:srcRect l="47247" t="4396" r="1121" b="8355"/>
          <a:stretch/>
        </p:blipFill>
        <p:spPr>
          <a:xfrm>
            <a:off x="3644900" y="1167946"/>
            <a:ext cx="2987675" cy="3369868"/>
          </a:xfrm>
          <a:prstGeom prst="rect">
            <a:avLst/>
          </a:prstGeom>
        </p:spPr>
      </p:pic>
    </p:spTree>
    <p:extLst>
      <p:ext uri="{BB962C8B-B14F-4D97-AF65-F5344CB8AC3E}">
        <p14:creationId xmlns:p14="http://schemas.microsoft.com/office/powerpoint/2010/main" val="135554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COVID-19 as a disease</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A coronavirus such as SARS-CoV-2 </a:t>
            </a:r>
            <a:r>
              <a:rPr lang="en-GB" sz="1200" i="1" dirty="0">
                <a:solidFill>
                  <a:srgbClr val="003660"/>
                </a:solidFill>
                <a:latin typeface="Georgia" panose="02040502050405020303" pitchFamily="18" charset="0"/>
              </a:rPr>
              <a:t>that causes COVID-19 looks a bit like a crown (or corona) when viewed under a microscope.</a:t>
            </a:r>
            <a:endParaRPr kumimoji="0" lang="en-GB" sz="12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4" name="Picture 3">
            <a:extLst>
              <a:ext uri="{FF2B5EF4-FFF2-40B4-BE49-F238E27FC236}">
                <a16:creationId xmlns:a16="http://schemas.microsoft.com/office/drawing/2014/main" id="{01EB7B6D-6131-4929-B1AD-CF7516B689F5}"/>
              </a:ext>
            </a:extLst>
          </p:cNvPr>
          <p:cNvPicPr>
            <a:picLocks noChangeAspect="1"/>
          </p:cNvPicPr>
          <p:nvPr/>
        </p:nvPicPr>
        <p:blipFill rotWithShape="1">
          <a:blip r:embed="rId4">
            <a:extLst>
              <a:ext uri="{28A0092B-C50C-407E-A947-70E740481C1C}">
                <a14:useLocalDpi xmlns:a14="http://schemas.microsoft.com/office/drawing/2010/main" val="0"/>
              </a:ext>
            </a:extLst>
          </a:blip>
          <a:srcRect l="4764" t="5674" b="11956"/>
          <a:stretch/>
        </p:blipFill>
        <p:spPr>
          <a:xfrm>
            <a:off x="3672448" y="1166813"/>
            <a:ext cx="2960127" cy="1909762"/>
          </a:xfrm>
          <a:prstGeom prst="rect">
            <a:avLst/>
          </a:prstGeom>
        </p:spPr>
      </p:pic>
      <p:sp>
        <p:nvSpPr>
          <p:cNvPr id="13" name="TextBox 12">
            <a:extLst>
              <a:ext uri="{FF2B5EF4-FFF2-40B4-BE49-F238E27FC236}">
                <a16:creationId xmlns:a16="http://schemas.microsoft.com/office/drawing/2014/main" id="{46AF0D45-185C-4FCC-98CD-06E4CE97981D}"/>
              </a:ext>
            </a:extLst>
          </p:cNvPr>
          <p:cNvSpPr txBox="1"/>
          <p:nvPr/>
        </p:nvSpPr>
        <p:spPr>
          <a:xfrm>
            <a:off x="444314" y="1092884"/>
            <a:ext cx="3139326" cy="3293209"/>
          </a:xfrm>
          <a:prstGeom prst="rect">
            <a:avLst/>
          </a:prstGeom>
          <a:noFill/>
        </p:spPr>
        <p:txBody>
          <a:bodyPr wrap="square" rtlCol="0">
            <a:spAutoFit/>
          </a:bodyPr>
          <a:lstStyle/>
          <a:p>
            <a:r>
              <a:rPr lang="en-GB" sz="1600" dirty="0">
                <a:solidFill>
                  <a:srgbClr val="003660"/>
                </a:solidFill>
                <a:latin typeface="Georgia" panose="02040502050405020303" pitchFamily="18" charset="0"/>
              </a:rPr>
              <a:t>COVID-19 is the disease caused by a novel (newly identified) coronavirus (SARS-CoV-2).</a:t>
            </a:r>
          </a:p>
          <a:p>
            <a:endParaRPr lang="en-GB" sz="1600" dirty="0">
              <a:solidFill>
                <a:srgbClr val="003660"/>
              </a:solidFill>
              <a:latin typeface="Georgia" panose="02040502050405020303" pitchFamily="18" charset="0"/>
            </a:endParaRPr>
          </a:p>
          <a:p>
            <a:r>
              <a:rPr lang="en-GB" sz="1600" dirty="0">
                <a:solidFill>
                  <a:srgbClr val="003660"/>
                </a:solidFill>
                <a:latin typeface="Georgia" panose="02040502050405020303" pitchFamily="18" charset="0"/>
              </a:rPr>
              <a:t>Coronaviruses are a family of viruses that cause illness in humans and animals.</a:t>
            </a:r>
          </a:p>
          <a:p>
            <a:endParaRPr lang="en-GB" sz="1600" dirty="0">
              <a:solidFill>
                <a:srgbClr val="003660"/>
              </a:solidFill>
              <a:latin typeface="Georgia" panose="02040502050405020303" pitchFamily="18" charset="0"/>
            </a:endParaRPr>
          </a:p>
          <a:p>
            <a:r>
              <a:rPr lang="en-GB" sz="1600" dirty="0">
                <a:solidFill>
                  <a:srgbClr val="003660"/>
                </a:solidFill>
                <a:latin typeface="Georgia" panose="02040502050405020303" pitchFamily="18" charset="0"/>
              </a:rPr>
              <a:t>Seven different types of coronaviruses have been found in people, including those causing the common cold, SARS, MERS and Covid-19.</a:t>
            </a:r>
          </a:p>
        </p:txBody>
      </p:sp>
    </p:spTree>
    <p:extLst>
      <p:ext uri="{BB962C8B-B14F-4D97-AF65-F5344CB8AC3E}">
        <p14:creationId xmlns:p14="http://schemas.microsoft.com/office/powerpoint/2010/main" val="7957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Task: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Use ideas about: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The immune system</a:t>
            </a: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Knowledge of treatment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Knowledge of symptoms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003660"/>
              </a:solidFill>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to explain why novel illnesses are a particular problem.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Why do novel illnesses cause such problems?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8</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Novel illnesses can cause more problems than ones we have encountered before.</a:t>
            </a:r>
            <a:endParaRPr lang="en-GB" sz="1200" dirty="0">
              <a:solidFill>
                <a:srgbClr val="003660"/>
              </a:solidFill>
              <a:latin typeface="Georgia" panose="02040502050405020303" pitchFamily="18" charset="0"/>
            </a:endParaRPr>
          </a:p>
        </p:txBody>
      </p:sp>
      <p:pic>
        <p:nvPicPr>
          <p:cNvPr id="13" name="Picture 12" descr="Two surgeons reviewing an x-ray">
            <a:extLst>
              <a:ext uri="{FF2B5EF4-FFF2-40B4-BE49-F238E27FC236}">
                <a16:creationId xmlns:a16="http://schemas.microsoft.com/office/drawing/2014/main" id="{BBAA7D9D-C4D6-4838-B2A7-4B71524D4834}"/>
              </a:ext>
            </a:extLst>
          </p:cNvPr>
          <p:cNvPicPr>
            <a:picLocks noChangeAspect="1"/>
          </p:cNvPicPr>
          <p:nvPr/>
        </p:nvPicPr>
        <p:blipFill>
          <a:blip r:embed="rId3">
            <a:extLst>
              <a:ext uri="{28A0092B-C50C-407E-A947-70E740481C1C}">
                <a14:useLocalDpi xmlns:a14="http://schemas.microsoft.com/office/drawing/2010/main" val="0"/>
              </a:ext>
            </a:extLst>
          </a:blip>
          <a:srcRect l="21869" r="21869"/>
          <a:stretch/>
        </p:blipFill>
        <p:spPr>
          <a:xfrm>
            <a:off x="512763" y="1166813"/>
            <a:ext cx="2952750" cy="3276600"/>
          </a:xfrm>
          <a:prstGeom prst="rect">
            <a:avLst/>
          </a:prstGeom>
        </p:spPr>
      </p:pic>
    </p:spTree>
    <p:extLst>
      <p:ext uri="{BB962C8B-B14F-4D97-AF65-F5344CB8AC3E}">
        <p14:creationId xmlns:p14="http://schemas.microsoft.com/office/powerpoint/2010/main" val="126001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do vaccines work?">
            <a:extLst>
              <a:ext uri="{FF2B5EF4-FFF2-40B4-BE49-F238E27FC236}">
                <a16:creationId xmlns:a16="http://schemas.microsoft.com/office/drawing/2014/main" id="{134E42C5-EE55-4D9D-AB0C-E6B915F0E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70316"/>
            <a:ext cx="6010102" cy="28756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EC9174-E933-4B57-A462-818E5DDD18A5}"/>
              </a:ext>
            </a:extLst>
          </p:cNvPr>
          <p:cNvSpPr txBox="1"/>
          <p:nvPr/>
        </p:nvSpPr>
        <p:spPr>
          <a:xfrm>
            <a:off x="3790531" y="3171094"/>
            <a:ext cx="2734888" cy="276999"/>
          </a:xfrm>
          <a:prstGeom prst="rect">
            <a:avLst/>
          </a:prstGeom>
          <a:noFill/>
        </p:spPr>
        <p:txBody>
          <a:bodyPr wrap="square" rtlCol="0">
            <a:spAutoFit/>
          </a:bodyPr>
          <a:lstStyle/>
          <a:p>
            <a:r>
              <a:rPr lang="en-GB" sz="1200" i="1" dirty="0"/>
              <a:t>World Health Organisation, 2020</a:t>
            </a:r>
          </a:p>
        </p:txBody>
      </p:sp>
      <p:sp>
        <p:nvSpPr>
          <p:cNvPr id="4" name="TextBox 3">
            <a:extLst>
              <a:ext uri="{FF2B5EF4-FFF2-40B4-BE49-F238E27FC236}">
                <a16:creationId xmlns:a16="http://schemas.microsoft.com/office/drawing/2014/main" id="{EC8FA733-9143-4BD3-BAB2-96A46E6572A3}"/>
              </a:ext>
            </a:extLst>
          </p:cNvPr>
          <p:cNvSpPr txBox="1"/>
          <p:nvPr/>
        </p:nvSpPr>
        <p:spPr>
          <a:xfrm>
            <a:off x="405607" y="3448093"/>
            <a:ext cx="6119812" cy="1323439"/>
          </a:xfrm>
          <a:prstGeom prst="rect">
            <a:avLst/>
          </a:prstGeom>
          <a:noFill/>
        </p:spPr>
        <p:txBody>
          <a:bodyPr wrap="square" rtlCol="0">
            <a:spAutoFit/>
          </a:bodyPr>
          <a:lstStyle/>
          <a:p>
            <a:r>
              <a:rPr lang="en-GB" sz="1600" dirty="0">
                <a:solidFill>
                  <a:srgbClr val="003660"/>
                </a:solidFill>
                <a:latin typeface="Georgia" panose="02040502050405020303" pitchFamily="18" charset="0"/>
              </a:rPr>
              <a:t>The immune system has no memory cells for a new virus that it has not encountered before. This means that the first time it is encountered, the response of the immune system may be slower and not as extensive. Vaccination can help to overcome this. How? </a:t>
            </a:r>
          </a:p>
        </p:txBody>
      </p:sp>
    </p:spTree>
    <p:extLst>
      <p:ext uri="{BB962C8B-B14F-4D97-AF65-F5344CB8AC3E}">
        <p14:creationId xmlns:p14="http://schemas.microsoft.com/office/powerpoint/2010/main" val="1272861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77BC1C37B08346A473402893375557" ma:contentTypeVersion="12" ma:contentTypeDescription="Create a new document." ma:contentTypeScope="" ma:versionID="3c95836800ab6f024ac5d3d6777fb6d7">
  <xsd:schema xmlns:xsd="http://www.w3.org/2001/XMLSchema" xmlns:xs="http://www.w3.org/2001/XMLSchema" xmlns:p="http://schemas.microsoft.com/office/2006/metadata/properties" xmlns:ns3="a3a20f88-23ef-4f70-9ca5-41937894a9d4" xmlns:ns4="3cd8de38-e944-40e9-8f13-6c212eb33f88" targetNamespace="http://schemas.microsoft.com/office/2006/metadata/properties" ma:root="true" ma:fieldsID="12cd9d2d1e70181ac89106072ecad402" ns3:_="" ns4:_="">
    <xsd:import namespace="a3a20f88-23ef-4f70-9ca5-41937894a9d4"/>
    <xsd:import namespace="3cd8de38-e944-40e9-8f13-6c212eb33f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20f88-23ef-4f70-9ca5-41937894a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8de38-e944-40e9-8f13-6c212eb33f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D6B88-5AEF-4036-92D3-8F57C8A2B2C7}">
  <ds:schemaRefs>
    <ds:schemaRef ds:uri="http://schemas.microsoft.com/office/2006/metadata/properties"/>
    <ds:schemaRef ds:uri="http://purl.org/dc/elements/1.1/"/>
    <ds:schemaRef ds:uri="http://purl.org/dc/dcmitype/"/>
    <ds:schemaRef ds:uri="a3a20f88-23ef-4f70-9ca5-41937894a9d4"/>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3cd8de38-e944-40e9-8f13-6c212eb33f88"/>
  </ds:schemaRefs>
</ds:datastoreItem>
</file>

<file path=customXml/itemProps2.xml><?xml version="1.0" encoding="utf-8"?>
<ds:datastoreItem xmlns:ds="http://schemas.openxmlformats.org/officeDocument/2006/customXml" ds:itemID="{D281210B-9450-4148-B14E-18596464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20f88-23ef-4f70-9ca5-41937894a9d4"/>
    <ds:schemaRef ds:uri="3cd8de38-e944-40e9-8f13-6c212eb33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285083-DABE-403F-B639-02C40CD8A7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3810</TotalTime>
  <Words>1582</Words>
  <Application>Microsoft Office PowerPoint</Application>
  <PresentationFormat>Custom</PresentationFormat>
  <Paragraphs>173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Bernard</dc:creator>
  <cp:lastModifiedBy>Philippa Gardom</cp:lastModifiedBy>
  <cp:revision>52</cp:revision>
  <dcterms:created xsi:type="dcterms:W3CDTF">2020-07-06T10:22:56Z</dcterms:created>
  <dcterms:modified xsi:type="dcterms:W3CDTF">2021-02-10T08:06:13Z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0x0101009477BC1C37B08346A473402893375557</vt:lpwstr>
  </property>
</Properties>
</file>