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4"/>
  </p:notesMasterIdLst>
  <p:sldIdLst>
    <p:sldId id="321" r:id="rId5"/>
    <p:sldId id="291" r:id="rId6"/>
    <p:sldId id="295" r:id="rId7"/>
    <p:sldId id="296" r:id="rId8"/>
    <p:sldId id="318" r:id="rId9"/>
    <p:sldId id="319" r:id="rId10"/>
    <p:sldId id="306" r:id="rId11"/>
    <p:sldId id="307" r:id="rId12"/>
    <p:sldId id="320" r:id="rId13"/>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5" userDrawn="1">
          <p15:clr>
            <a:srgbClr val="A4A3A4"/>
          </p15:clr>
        </p15:guide>
        <p15:guide id="2" pos="323" userDrawn="1">
          <p15:clr>
            <a:srgbClr val="A4A3A4"/>
          </p15:clr>
        </p15:guide>
        <p15:guide id="3" pos="867" userDrawn="1">
          <p15:clr>
            <a:srgbClr val="A4A3A4"/>
          </p15:clr>
        </p15:guide>
        <p15:guide id="4" orient="horz" pos="1076" userDrawn="1">
          <p15:clr>
            <a:srgbClr val="A4A3A4"/>
          </p15:clr>
        </p15:guide>
        <p15:guide id="5" pos="981" userDrawn="1">
          <p15:clr>
            <a:srgbClr val="A4A3A4"/>
          </p15:clr>
        </p15:guide>
        <p15:guide id="6" pos="1525" userDrawn="1">
          <p15:clr>
            <a:srgbClr val="A4A3A4"/>
          </p15:clr>
        </p15:guide>
        <p15:guide id="7" pos="1638" userDrawn="1">
          <p15:clr>
            <a:srgbClr val="A4A3A4"/>
          </p15:clr>
        </p15:guide>
        <p15:guide id="8" pos="2183" userDrawn="1">
          <p15:clr>
            <a:srgbClr val="A4A3A4"/>
          </p15:clr>
        </p15:guide>
        <p15:guide id="9" pos="2296" userDrawn="1">
          <p15:clr>
            <a:srgbClr val="A4A3A4"/>
          </p15:clr>
        </p15:guide>
        <p15:guide id="10" pos="2840" userDrawn="1">
          <p15:clr>
            <a:srgbClr val="A4A3A4"/>
          </p15:clr>
        </p15:guide>
        <p15:guide id="11" pos="2954" userDrawn="1">
          <p15:clr>
            <a:srgbClr val="A4A3A4"/>
          </p15:clr>
        </p15:guide>
        <p15:guide id="12" pos="3498" userDrawn="1">
          <p15:clr>
            <a:srgbClr val="A4A3A4"/>
          </p15:clr>
        </p15:guide>
        <p15:guide id="13" pos="3612" userDrawn="1">
          <p15:clr>
            <a:srgbClr val="A4A3A4"/>
          </p15:clr>
        </p15:guide>
        <p15:guide id="14" pos="4178" userDrawn="1">
          <p15:clr>
            <a:srgbClr val="A4A3A4"/>
          </p15:clr>
        </p15:guide>
        <p15:guide id="15" orient="horz" pos="2890" userDrawn="1">
          <p15:clr>
            <a:srgbClr val="A4A3A4"/>
          </p15:clr>
        </p15:guide>
        <p15:guide id="16" orient="horz" pos="1166" userDrawn="1">
          <p15:clr>
            <a:srgbClr val="A4A3A4"/>
          </p15:clr>
        </p15:guide>
        <p15:guide id="17" orient="horz" pos="1529" userDrawn="1">
          <p15:clr>
            <a:srgbClr val="A4A3A4"/>
          </p15:clr>
        </p15:guide>
        <p15:guide id="18" orient="horz" pos="1597" userDrawn="1">
          <p15:clr>
            <a:srgbClr val="A4A3A4"/>
          </p15:clr>
        </p15:guide>
        <p15:guide id="19" orient="horz" pos="1938" userDrawn="1">
          <p15:clr>
            <a:srgbClr val="A4A3A4"/>
          </p15:clr>
        </p15:guide>
        <p15:guide id="20" orient="horz" pos="2028" userDrawn="1">
          <p15:clr>
            <a:srgbClr val="A4A3A4"/>
          </p15:clr>
        </p15:guide>
        <p15:guide id="21" orient="horz" pos="2346" userDrawn="1">
          <p15:clr>
            <a:srgbClr val="A4A3A4"/>
          </p15:clr>
        </p15:guide>
        <p15:guide id="22" orient="horz" pos="2459" userDrawn="1">
          <p15:clr>
            <a:srgbClr val="A4A3A4"/>
          </p15:clr>
        </p15:guide>
        <p15:guide id="23" orient="horz" pos="2799" userDrawn="1">
          <p15:clr>
            <a:srgbClr val="A4A3A4"/>
          </p15:clr>
        </p15:guide>
        <p15:guide id="24" orient="horz" pos="645" userDrawn="1">
          <p15:clr>
            <a:srgbClr val="A4A3A4"/>
          </p15:clr>
        </p15:guide>
        <p15:guide id="25" orient="horz" pos="305" userDrawn="1">
          <p15:clr>
            <a:srgbClr val="A4A3A4"/>
          </p15:clr>
        </p15:guide>
        <p15:guide id="26" orient="horz" pos="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0"/>
    <a:srgbClr val="00D688"/>
    <a:srgbClr val="03F5FF"/>
    <a:srgbClr val="FFFFFF"/>
    <a:srgbClr val="006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ECA1B-182A-4096-AAC4-ECF219E4CAE5}" v="10" dt="2021-02-08T07:27:47.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76381" autoAdjust="0"/>
  </p:normalViewPr>
  <p:slideViewPr>
    <p:cSldViewPr snapToGrid="0" showGuides="1">
      <p:cViewPr varScale="1">
        <p:scale>
          <a:sx n="115" d="100"/>
          <a:sy n="115" d="100"/>
        </p:scale>
        <p:origin x="2484" y="96"/>
      </p:cViewPr>
      <p:guideLst>
        <p:guide orient="horz" pos="735"/>
        <p:guide pos="323"/>
        <p:guide pos="867"/>
        <p:guide orient="horz" pos="1076"/>
        <p:guide pos="981"/>
        <p:guide pos="1525"/>
        <p:guide pos="1638"/>
        <p:guide pos="2183"/>
        <p:guide pos="2296"/>
        <p:guide pos="2840"/>
        <p:guide pos="2954"/>
        <p:guide pos="3498"/>
        <p:guide pos="3612"/>
        <p:guide pos="4178"/>
        <p:guide orient="horz" pos="2890"/>
        <p:guide orient="horz" pos="1166"/>
        <p:guide orient="horz" pos="1529"/>
        <p:guide orient="horz" pos="1597"/>
        <p:guide orient="horz" pos="1938"/>
        <p:guide orient="horz" pos="2028"/>
        <p:guide orient="horz" pos="2346"/>
        <p:guide orient="horz" pos="2459"/>
        <p:guide orient="horz" pos="2799"/>
        <p:guide orient="horz" pos="645"/>
        <p:guide orient="horz" pos="305"/>
        <p:guide orient="horz" pos="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BEF5B-26E2-4282-AE60-9A0DA5FD1684}" type="datetimeFigureOut">
              <a:rPr lang="en-GB" smtClean="0"/>
              <a:t>10/02/2021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4D47-80FE-403E-96A1-D413267CB781}" type="slidenum">
              <a:rPr lang="en-GB" smtClean="0"/>
              <a:t>‹#›</a:t>
            </a:fld>
            <a:endParaRPr lang="en-GB"/>
          </a:p>
        </p:txBody>
      </p:sp>
    </p:spTree>
    <p:extLst>
      <p:ext uri="{BB962C8B-B14F-4D97-AF65-F5344CB8AC3E}">
        <p14:creationId xmlns:p14="http://schemas.microsoft.com/office/powerpoint/2010/main" val="232633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These lessons have been produced by the Institute for Research in Schools in partnership with the University of Bristol.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Georgia" panose="02040502050405020303" pitchFamily="18" charset="0"/>
                <a:cs typeface="Georgia" panose="02040502050405020303" pitchFamily="18" charset="0"/>
              </a:rPr>
              <a:t>The lessons aim to help students apply their studies to the Covid-19 pandemic, discovering important STEM career possibilities and applying mathematical principles to better understand the Covid-19 data available.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74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2</a:t>
            </a:fld>
            <a:endParaRPr lang="en-GB"/>
          </a:p>
        </p:txBody>
      </p:sp>
    </p:spTree>
    <p:extLst>
      <p:ext uri="{BB962C8B-B14F-4D97-AF65-F5344CB8AC3E}">
        <p14:creationId xmlns:p14="http://schemas.microsoft.com/office/powerpoint/2010/main" val="350314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KS5.1 can be found in the resource folder for lesson 1</a:t>
            </a:r>
          </a:p>
        </p:txBody>
      </p:sp>
      <p:sp>
        <p:nvSpPr>
          <p:cNvPr id="4" name="Slide Number Placeholder 3"/>
          <p:cNvSpPr>
            <a:spLocks noGrp="1"/>
          </p:cNvSpPr>
          <p:nvPr>
            <p:ph type="sldNum" sz="quarter" idx="5"/>
          </p:nvPr>
        </p:nvSpPr>
        <p:spPr/>
        <p:txBody>
          <a:bodyPr/>
          <a:lstStyle/>
          <a:p>
            <a:fld id="{05EB4D47-80FE-403E-96A1-D413267CB781}" type="slidenum">
              <a:rPr lang="en-GB" smtClean="0"/>
              <a:t>3</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ways in which data can be helpful. Try to think about different areas that might be useful. How is data useful to health services, from GP practices to hospitals? How is it useful to know what is happening to case numbers in different areas? What might the Government need to plan for and why is it helpful for them to track the numbers? Is it useful to know what ages or professions those that are infected are? How might this be useful?</a:t>
            </a:r>
          </a:p>
        </p:txBody>
      </p:sp>
      <p:sp>
        <p:nvSpPr>
          <p:cNvPr id="4" name="Slide Number Placeholder 3"/>
          <p:cNvSpPr>
            <a:spLocks noGrp="1"/>
          </p:cNvSpPr>
          <p:nvPr>
            <p:ph type="sldNum" sz="quarter" idx="5"/>
          </p:nvPr>
        </p:nvSpPr>
        <p:spPr/>
        <p:txBody>
          <a:bodyPr/>
          <a:lstStyle/>
          <a:p>
            <a:fld id="{05EB4D47-80FE-403E-96A1-D413267CB781}" type="slidenum">
              <a:rPr lang="en-GB" smtClean="0"/>
              <a:t>4</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discussion that is teacher-led, either in person or on an online platform, or students can do this independently, making their own notes on the lesson. Encourage students to think more deeply than frontline medical staff; the outcomes should have given hint at the response of scientists goes a lot further than that.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61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discussion that is teacher-led, either in person or on an online platform, or students can do this independently, making their own notes on the lesson.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98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key points here – COVID-19 is the disease caused by the novel coronavirus SARS-CoV2; there are several coronaviruses already known, including the one that causes the common cold; SARS-CoV2 is new to us – we haven’t seen it before.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8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8</a:t>
            </a:fld>
            <a:endParaRPr lang="en-GB"/>
          </a:p>
        </p:txBody>
      </p:sp>
    </p:spTree>
    <p:extLst>
      <p:ext uri="{BB962C8B-B14F-4D97-AF65-F5344CB8AC3E}">
        <p14:creationId xmlns:p14="http://schemas.microsoft.com/office/powerpoint/2010/main" val="381925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3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80396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81201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7003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307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0573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08503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708FC-BA1D-4960-8D8C-EB88E66A2A9E}"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0873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F708FC-BA1D-4960-8D8C-EB88E66A2A9E}"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85159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708FC-BA1D-4960-8D8C-EB88E66A2A9E}"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65091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514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63452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F708FC-BA1D-4960-8D8C-EB88E66A2A9E}" type="datetimeFigureOut">
              <a:rPr lang="en-GB" smtClean="0"/>
              <a:t>10/02/2021</a:t>
            </a:fld>
            <a:endParaRPr lang="en-GB"/>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AA21D3-14BC-4BD6-9741-32F1D20F40DC}" type="slidenum">
              <a:rPr lang="en-GB" smtClean="0"/>
              <a:t>‹#›</a:t>
            </a:fld>
            <a:endParaRPr lang="en-GB"/>
          </a:p>
        </p:txBody>
      </p:sp>
    </p:spTree>
    <p:extLst>
      <p:ext uri="{BB962C8B-B14F-4D97-AF65-F5344CB8AC3E}">
        <p14:creationId xmlns:p14="http://schemas.microsoft.com/office/powerpoint/2010/main" val="2544452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www.ons.gov.uk/peoplepopulationandcommunity/healthandsocialcare/conditionsanddiseases/articles/coronaviruscovid19/latestinsigh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www.researchinschools.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E6F466F-01FB-4A92-9783-65CA9F9F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TextBox 3">
            <a:extLst>
              <a:ext uri="{FF2B5EF4-FFF2-40B4-BE49-F238E27FC236}">
                <a16:creationId xmlns:a16="http://schemas.microsoft.com/office/drawing/2014/main" id="{F5603FD2-B950-4D0E-9419-280508B51285}"/>
              </a:ext>
            </a:extLst>
          </p:cNvPr>
          <p:cNvSpPr txBox="1"/>
          <p:nvPr/>
        </p:nvSpPr>
        <p:spPr>
          <a:xfrm>
            <a:off x="512762" y="1225826"/>
            <a:ext cx="3774315" cy="1246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KS5 – Lesson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2666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Georgia" panose="02040502050405020303" pitchFamily="18" charset="0"/>
              </a:rPr>
              <a:t>Understand how big data can be used to make decisions</a:t>
            </a:r>
          </a:p>
          <a:p>
            <a:pPr marL="285750" indent="-285750">
              <a:buFont typeface="Arial" panose="020B0604020202020204" pitchFamily="34" charset="0"/>
              <a:buChar char="•"/>
            </a:pPr>
            <a:r>
              <a:rPr lang="en-US" dirty="0" err="1">
                <a:solidFill>
                  <a:schemeClr val="bg1"/>
                </a:solidFill>
                <a:latin typeface="Georgia" panose="02040502050405020303" pitchFamily="18" charset="0"/>
              </a:rPr>
              <a:t>Recognise</a:t>
            </a:r>
            <a:r>
              <a:rPr lang="en-US" dirty="0">
                <a:solidFill>
                  <a:schemeClr val="bg1"/>
                </a:solidFill>
                <a:latin typeface="Georgia" panose="02040502050405020303" pitchFamily="18" charset="0"/>
              </a:rPr>
              <a:t> the limitations of data and suggest ways to improve it</a:t>
            </a:r>
          </a:p>
          <a:p>
            <a:pPr marL="285750" indent="-285750">
              <a:buFont typeface="Arial" panose="020B0604020202020204" pitchFamily="34" charset="0"/>
              <a:buChar char="•"/>
            </a:pPr>
            <a:r>
              <a:rPr lang="en-US" dirty="0">
                <a:solidFill>
                  <a:schemeClr val="bg1"/>
                </a:solidFill>
                <a:latin typeface="Georgia" panose="02040502050405020303" pitchFamily="18" charset="0"/>
              </a:rPr>
              <a:t>Answer some questions by interpreting data in various forms</a:t>
            </a:r>
          </a:p>
          <a:p>
            <a:pPr marL="285750" indent="-285750">
              <a:buFont typeface="Arial" panose="020B0604020202020204" pitchFamily="34" charset="0"/>
              <a:buChar char="•"/>
            </a:pPr>
            <a:r>
              <a:rPr lang="en-US" dirty="0">
                <a:solidFill>
                  <a:schemeClr val="bg1"/>
                </a:solidFill>
                <a:latin typeface="Georgia" panose="02040502050405020303" pitchFamily="18" charset="0"/>
              </a:rPr>
              <a:t>Evaluate data and give an indication of how secure your conclusions are</a:t>
            </a:r>
          </a:p>
          <a:p>
            <a:pPr marL="285750" indent="-285750">
              <a:buFont typeface="Arial" panose="020B0604020202020204" pitchFamily="34" charset="0"/>
              <a:buChar char="•"/>
            </a:pPr>
            <a:r>
              <a:rPr lang="en-US" dirty="0">
                <a:solidFill>
                  <a:schemeClr val="bg1"/>
                </a:solidFill>
                <a:latin typeface="Georgia" panose="02040502050405020303" pitchFamily="18" charset="0"/>
              </a:rPr>
              <a:t>Explain how trends in data can be used to make public health decisions</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chemeClr val="bg1"/>
                </a:solidFill>
                <a:latin typeface="Georgia" panose="02040502050405020303" pitchFamily="18" charset="0"/>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i="1" dirty="0">
                <a:solidFill>
                  <a:schemeClr val="bg1"/>
                </a:solidFill>
                <a:latin typeface="Georgia" panose="02040502050405020303" pitchFamily="18" charset="0"/>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chemeClr val="bg1"/>
                </a:solidFill>
                <a:latin typeface="Georgia" panose="02040502050405020303" pitchFamily="18" charset="0"/>
              </a:rPr>
              <a:t>The Institute for</a:t>
            </a:r>
          </a:p>
          <a:p>
            <a:r>
              <a:rPr lang="en-GB" sz="800" dirty="0">
                <a:solidFill>
                  <a:schemeClr val="bg1"/>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chemeClr val="bg1"/>
                </a:solidFill>
                <a:latin typeface="Georgia" panose="02040502050405020303" pitchFamily="18" charset="0"/>
              </a:rPr>
              <a:pPr algn="r"/>
              <a:t>2</a:t>
            </a:fld>
            <a:endParaRPr lang="en-GB" sz="19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00578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1477328"/>
          </a:xfrm>
          <a:prstGeom prst="rect">
            <a:avLst/>
          </a:prstGeom>
          <a:noFill/>
        </p:spPr>
        <p:txBody>
          <a:bodyPr wrap="square" rtlCol="0">
            <a:spAutoFit/>
          </a:bodyPr>
          <a:lstStyle/>
          <a:p>
            <a:pPr lvl="0">
              <a:defRPr/>
            </a:pPr>
            <a:r>
              <a:rPr lang="en-GB" dirty="0">
                <a:solidFill>
                  <a:srgbClr val="003660"/>
                </a:solidFill>
                <a:latin typeface="Georgia" panose="02040502050405020303" pitchFamily="18" charset="0"/>
              </a:rPr>
              <a:t>We recommend that you complete and discuss the answers to Worksheet KS5:1 (from Lesson 1) before you tackle this lesson.</a:t>
            </a: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Before you begin:</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3</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90273" y="3857598"/>
            <a:ext cx="3034925" cy="646331"/>
          </a:xfrm>
          <a:prstGeom prst="rect">
            <a:avLst/>
          </a:prstGeom>
          <a:noFill/>
        </p:spPr>
        <p:txBody>
          <a:bodyPr wrap="square" rtlCol="0">
            <a:spAutoFit/>
          </a:bodyPr>
          <a:lstStyle/>
          <a:p>
            <a:r>
              <a:rPr lang="en-GB" sz="1200" i="1" dirty="0">
                <a:solidFill>
                  <a:srgbClr val="003660"/>
                </a:solidFill>
                <a:latin typeface="Georgia" panose="02040502050405020303" pitchFamily="18" charset="0"/>
              </a:rPr>
              <a:t>Discussing the answers from lesson 1 will help you to make sense of the data in this lesson</a:t>
            </a:r>
            <a:endParaRPr lang="en-GB" sz="1200" dirty="0">
              <a:solidFill>
                <a:srgbClr val="003660"/>
              </a:solidFill>
              <a:latin typeface="Georgia" panose="02040502050405020303" pitchFamily="18" charset="0"/>
            </a:endParaRPr>
          </a:p>
        </p:txBody>
      </p:sp>
      <p:pic>
        <p:nvPicPr>
          <p:cNvPr id="13" name="Picture 12" descr="Child hands on a globe">
            <a:extLst>
              <a:ext uri="{FF2B5EF4-FFF2-40B4-BE49-F238E27FC236}">
                <a16:creationId xmlns:a16="http://schemas.microsoft.com/office/drawing/2014/main" id="{BBAA7D9D-C4D6-4838-B2A7-4B71524D4834}"/>
              </a:ext>
            </a:extLst>
          </p:cNvPr>
          <p:cNvPicPr>
            <a:picLocks noChangeAspect="1"/>
          </p:cNvPicPr>
          <p:nvPr/>
        </p:nvPicPr>
        <p:blipFill rotWithShape="1">
          <a:blip r:embed="rId4">
            <a:extLst>
              <a:ext uri="{28A0092B-C50C-407E-A947-70E740481C1C}">
                <a14:useLocalDpi xmlns:a14="http://schemas.microsoft.com/office/drawing/2010/main" val="0"/>
              </a:ext>
            </a:extLst>
          </a:blip>
          <a:srcRect l="17004" t="1618" r="24878" b="1"/>
          <a:stretch/>
        </p:blipFill>
        <p:spPr>
          <a:xfrm>
            <a:off x="512763" y="1166813"/>
            <a:ext cx="2952750" cy="3331400"/>
          </a:xfrm>
          <a:prstGeom prst="rect">
            <a:avLst/>
          </a:prstGeom>
        </p:spPr>
      </p:pic>
      <p:pic>
        <p:nvPicPr>
          <p:cNvPr id="4" name="Picture 3" descr="High school teacher calling on student in classroom">
            <a:extLst>
              <a:ext uri="{FF2B5EF4-FFF2-40B4-BE49-F238E27FC236}">
                <a16:creationId xmlns:a16="http://schemas.microsoft.com/office/drawing/2014/main" id="{F0730AB7-3C9C-4637-BA1B-CCF6285C7BE0}"/>
              </a:ext>
            </a:extLst>
          </p:cNvPr>
          <p:cNvPicPr>
            <a:picLocks noChangeAspect="1"/>
          </p:cNvPicPr>
          <p:nvPr/>
        </p:nvPicPr>
        <p:blipFill rotWithShape="1">
          <a:blip r:embed="rId5">
            <a:extLst>
              <a:ext uri="{28A0092B-C50C-407E-A947-70E740481C1C}">
                <a14:useLocalDpi xmlns:a14="http://schemas.microsoft.com/office/drawing/2010/main" val="0"/>
              </a:ext>
            </a:extLst>
          </a:blip>
          <a:srcRect l="27424" t="-1" r="12512" b="-1672"/>
          <a:stretch/>
        </p:blipFill>
        <p:spPr>
          <a:xfrm>
            <a:off x="512763" y="1166813"/>
            <a:ext cx="2952750" cy="3331400"/>
          </a:xfrm>
          <a:prstGeom prst="rect">
            <a:avLst/>
          </a:prstGeom>
        </p:spPr>
      </p:pic>
    </p:spTree>
    <p:extLst>
      <p:ext uri="{BB962C8B-B14F-4D97-AF65-F5344CB8AC3E}">
        <p14:creationId xmlns:p14="http://schemas.microsoft.com/office/powerpoint/2010/main" val="159404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785652"/>
          </a:xfrm>
          <a:prstGeom prst="rect">
            <a:avLst/>
          </a:prstGeom>
          <a:noFill/>
        </p:spPr>
        <p:txBody>
          <a:bodyPr wrap="square" rtlCol="0">
            <a:spAutoFit/>
          </a:bodyPr>
          <a:lstStyle/>
          <a:p>
            <a:r>
              <a:rPr lang="en-GB" sz="2800" dirty="0">
                <a:solidFill>
                  <a:srgbClr val="003660"/>
                </a:solidFill>
                <a:latin typeface="Georgia" panose="02040502050405020303" pitchFamily="18" charset="0"/>
              </a:rPr>
              <a:t>How can data be used during a pandemic to help to inform the response from health agencies and the Government?</a:t>
            </a:r>
          </a:p>
          <a:p>
            <a:endParaRPr lang="en-GB" sz="1600" dirty="0">
              <a:solidFill>
                <a:srgbClr val="003660"/>
              </a:solidFill>
              <a:latin typeface="Georgia" panose="02040502050405020303" pitchFamily="18" charset="0"/>
            </a:endParaRP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rgbClr val="003660"/>
                </a:solidFill>
                <a:latin typeface="Georgia" panose="02040502050405020303" pitchFamily="18" charset="0"/>
              </a:rPr>
              <a:t>)</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Review</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4</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461665"/>
          </a:xfrm>
          <a:prstGeom prst="rect">
            <a:avLst/>
          </a:prstGeom>
          <a:noFill/>
        </p:spPr>
        <p:txBody>
          <a:bodyPr wrap="square" rtlCol="0">
            <a:spAutoFit/>
          </a:bodyPr>
          <a:lstStyle/>
          <a:p>
            <a:r>
              <a:rPr lang="en-GB" sz="1200" i="1" dirty="0">
                <a:solidFill>
                  <a:srgbClr val="003660"/>
                </a:solidFill>
                <a:latin typeface="Georgia" panose="02040502050405020303" pitchFamily="18" charset="0"/>
              </a:rPr>
              <a:t>Emerging data from a disease can be useful in many ways</a:t>
            </a:r>
            <a:endParaRPr lang="en-GB" sz="1200" dirty="0">
              <a:solidFill>
                <a:srgbClr val="003660"/>
              </a:solidFill>
              <a:latin typeface="Georgia" panose="02040502050405020303" pitchFamily="18" charset="0"/>
            </a:endParaRPr>
          </a:p>
        </p:txBody>
      </p:sp>
      <p:pic>
        <p:nvPicPr>
          <p:cNvPr id="5" name="Picture 4" descr="Graph">
            <a:extLst>
              <a:ext uri="{FF2B5EF4-FFF2-40B4-BE49-F238E27FC236}">
                <a16:creationId xmlns:a16="http://schemas.microsoft.com/office/drawing/2014/main" id="{A1AAB1CC-1173-4863-AB5A-3BA3D7E48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900" y="1166813"/>
            <a:ext cx="2987675" cy="1903745"/>
          </a:xfrm>
          <a:prstGeom prst="rect">
            <a:avLst/>
          </a:prstGeom>
        </p:spPr>
      </p:pic>
    </p:spTree>
    <p:extLst>
      <p:ext uri="{BB962C8B-B14F-4D97-AF65-F5344CB8AC3E}">
        <p14:creationId xmlns:p14="http://schemas.microsoft.com/office/powerpoint/2010/main" val="242965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45858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Office for National Statistics has been collecting data throughout the pandemic.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Use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hlinkClick r:id="rId4"/>
              </a:rPr>
              <a:t>this link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to the ONS site to answer these questions: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3660"/>
                </a:solidFill>
                <a:latin typeface="Georgia" panose="02040502050405020303" pitchFamily="18" charset="0"/>
              </a:rPr>
              <a:t>When was the Covid-19 data last updated on the site?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confident are you in this data and why?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3660"/>
                </a:solidFill>
                <a:latin typeface="Georgia" panose="02040502050405020303" pitchFamily="18" charset="0"/>
              </a:rPr>
              <a:t>In what month in 2020 was Covid-19 the leading cause of death?</a:t>
            </a:r>
            <a:endPar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Using data</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pic>
        <p:nvPicPr>
          <p:cNvPr id="13" name="Picture 12" descr="Child hands on a globe">
            <a:extLst>
              <a:ext uri="{FF2B5EF4-FFF2-40B4-BE49-F238E27FC236}">
                <a16:creationId xmlns:a16="http://schemas.microsoft.com/office/drawing/2014/main" id="{BBAA7D9D-C4D6-4838-B2A7-4B71524D4834}"/>
              </a:ext>
            </a:extLst>
          </p:cNvPr>
          <p:cNvPicPr>
            <a:picLocks noChangeAspect="1"/>
          </p:cNvPicPr>
          <p:nvPr/>
        </p:nvPicPr>
        <p:blipFill rotWithShape="1">
          <a:blip r:embed="rId5">
            <a:extLst>
              <a:ext uri="{28A0092B-C50C-407E-A947-70E740481C1C}">
                <a14:useLocalDpi xmlns:a14="http://schemas.microsoft.com/office/drawing/2010/main" val="0"/>
              </a:ext>
            </a:extLst>
          </a:blip>
          <a:srcRect l="17004" t="1618" r="24878" b="1"/>
          <a:stretch/>
        </p:blipFill>
        <p:spPr>
          <a:xfrm>
            <a:off x="512763" y="1166813"/>
            <a:ext cx="2952750" cy="3331400"/>
          </a:xfrm>
          <a:prstGeom prst="rect">
            <a:avLst/>
          </a:prstGeom>
        </p:spPr>
      </p:pic>
      <p:pic>
        <p:nvPicPr>
          <p:cNvPr id="4" name="Picture 3" descr="High school teacher calling on student in classroom">
            <a:extLst>
              <a:ext uri="{FF2B5EF4-FFF2-40B4-BE49-F238E27FC236}">
                <a16:creationId xmlns:a16="http://schemas.microsoft.com/office/drawing/2014/main" id="{F0730AB7-3C9C-4637-BA1B-CCF6285C7BE0}"/>
              </a:ext>
            </a:extLst>
          </p:cNvPr>
          <p:cNvPicPr>
            <a:picLocks noChangeAspect="1"/>
          </p:cNvPicPr>
          <p:nvPr/>
        </p:nvPicPr>
        <p:blipFill rotWithShape="1">
          <a:blip r:embed="rId6">
            <a:extLst>
              <a:ext uri="{28A0092B-C50C-407E-A947-70E740481C1C}">
                <a14:useLocalDpi xmlns:a14="http://schemas.microsoft.com/office/drawing/2010/main" val="0"/>
              </a:ext>
            </a:extLst>
          </a:blip>
          <a:srcRect l="27424" t="-1" r="12512" b="-1672"/>
          <a:stretch/>
        </p:blipFill>
        <p:spPr>
          <a:xfrm>
            <a:off x="512763" y="1166813"/>
            <a:ext cx="2952750" cy="3331400"/>
          </a:xfrm>
          <a:prstGeom prst="rect">
            <a:avLst/>
          </a:prstGeom>
        </p:spPr>
      </p:pic>
      <p:pic>
        <p:nvPicPr>
          <p:cNvPr id="5" name="Picture 4" descr="Pen pointing to a graph on a screen">
            <a:extLst>
              <a:ext uri="{FF2B5EF4-FFF2-40B4-BE49-F238E27FC236}">
                <a16:creationId xmlns:a16="http://schemas.microsoft.com/office/drawing/2014/main" id="{4251A87F-86BA-4904-90FC-A0CF91F18A47}"/>
              </a:ext>
            </a:extLst>
          </p:cNvPr>
          <p:cNvPicPr>
            <a:picLocks noChangeAspect="1"/>
          </p:cNvPicPr>
          <p:nvPr/>
        </p:nvPicPr>
        <p:blipFill rotWithShape="1">
          <a:blip r:embed="rId7">
            <a:extLst>
              <a:ext uri="{28A0092B-C50C-407E-A947-70E740481C1C}">
                <a14:useLocalDpi xmlns:a14="http://schemas.microsoft.com/office/drawing/2010/main" val="0"/>
              </a:ext>
            </a:extLst>
          </a:blip>
          <a:srcRect l="32904"/>
          <a:stretch/>
        </p:blipFill>
        <p:spPr>
          <a:xfrm>
            <a:off x="512763" y="1166813"/>
            <a:ext cx="2952750" cy="3331400"/>
          </a:xfrm>
          <a:prstGeom prst="rect">
            <a:avLst/>
          </a:prstGeom>
        </p:spPr>
      </p:pic>
    </p:spTree>
    <p:extLst>
      <p:ext uri="{BB962C8B-B14F-4D97-AF65-F5344CB8AC3E}">
        <p14:creationId xmlns:p14="http://schemas.microsoft.com/office/powerpoint/2010/main" val="402278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512763" y="1092884"/>
            <a:ext cx="6183869" cy="415498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When was the Covid-19 data last updated on the site?</a:t>
            </a:r>
            <a:endParaRPr lang="en-GB" sz="1600" dirty="0">
              <a:solidFill>
                <a:srgbClr val="003660"/>
              </a:solidFill>
              <a:latin typeface="Georgia" panose="02040502050405020303" pitchFamily="18" charset="0"/>
            </a:endParaRPr>
          </a:p>
          <a:p>
            <a:pPr marR="0" lvl="0" algn="l" defTabSz="457200" rtl="0" eaLnBrk="1" fontAlgn="auto" latinLnBrk="0" hangingPunct="1">
              <a:lnSpc>
                <a:spcPct val="100000"/>
              </a:lnSpc>
              <a:spcBef>
                <a:spcPts val="0"/>
              </a:spcBef>
              <a:spcAft>
                <a:spcPts val="0"/>
              </a:spcAft>
              <a:buClrTx/>
              <a:buSzTx/>
              <a:tabLst/>
              <a:defRPr/>
            </a:pPr>
            <a:r>
              <a:rPr lang="en-GB" sz="1600" dirty="0">
                <a:solidFill>
                  <a:srgbClr val="FF0000"/>
                </a:solidFill>
                <a:latin typeface="Georgia" panose="02040502050405020303" pitchFamily="18" charset="0"/>
              </a:rPr>
              <a:t>The data is generally updated daily.</a:t>
            </a:r>
          </a:p>
          <a:p>
            <a:pPr marR="0" lvl="0" algn="l" defTabSz="4572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confident are you in this data and why?</a:t>
            </a:r>
          </a:p>
          <a:p>
            <a:pPr marR="0" lvl="0" algn="l" defTabSz="457200" rtl="0" eaLnBrk="1" fontAlgn="auto" latinLnBrk="0" hangingPunct="1">
              <a:lnSpc>
                <a:spcPct val="100000"/>
              </a:lnSpc>
              <a:spcBef>
                <a:spcPts val="0"/>
              </a:spcBef>
              <a:spcAft>
                <a:spcPts val="0"/>
              </a:spcAft>
              <a:buClrTx/>
              <a:buSzTx/>
              <a:tabLst/>
              <a:defRPr/>
            </a:pPr>
            <a:r>
              <a:rPr lang="en-GB" sz="1600" dirty="0">
                <a:solidFill>
                  <a:srgbClr val="FF0000"/>
                </a:solidFill>
                <a:latin typeface="Georgia" panose="02040502050405020303" pitchFamily="18" charset="0"/>
              </a:rPr>
              <a:t>Fairly or very confident. It is a gov.uk site, there are very large sample sizes, there is a huge amount of verifiable detail, other reputable sites have similar data. ONS data is widely used by academics.</a:t>
            </a:r>
          </a:p>
          <a:p>
            <a:pPr marR="0" lvl="0" algn="l" defTabSz="457200" rtl="0" eaLnBrk="1" fontAlgn="auto" latinLnBrk="0" hangingPunct="1">
              <a:lnSpc>
                <a:spcPct val="100000"/>
              </a:lnSpc>
              <a:spcBef>
                <a:spcPts val="0"/>
              </a:spcBef>
              <a:spcAft>
                <a:spcPts val="0"/>
              </a:spcAft>
              <a:buClrTx/>
              <a:buSzTx/>
              <a:tabLst/>
              <a:defRPr/>
            </a:pPr>
            <a:endParaRPr lang="en-GB" sz="1600" dirty="0">
              <a:solidFill>
                <a:srgbClr val="003660"/>
              </a:solidFill>
              <a:latin typeface="Georgia" panose="02040502050405020303"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In what month in 2020 was Covid-19 the leading cause of death in the UK?</a:t>
            </a:r>
          </a:p>
          <a:p>
            <a:pPr marR="0" lvl="0" algn="l" defTabSz="457200" rtl="0" eaLnBrk="1" fontAlgn="auto" latinLnBrk="0" hangingPunct="1">
              <a:lnSpc>
                <a:spcPct val="100000"/>
              </a:lnSpc>
              <a:spcBef>
                <a:spcPts val="0"/>
              </a:spcBef>
              <a:spcAft>
                <a:spcPts val="0"/>
              </a:spcAft>
              <a:buClrTx/>
              <a:buSzTx/>
              <a:tabLst/>
              <a:defRPr/>
            </a:pPr>
            <a:r>
              <a:rPr lang="en-GB" sz="1600" dirty="0">
                <a:solidFill>
                  <a:srgbClr val="FF0000"/>
                </a:solidFill>
                <a:latin typeface="Georgia" panose="02040502050405020303" pitchFamily="18" charset="0"/>
              </a:rPr>
              <a:t>December 2020</a:t>
            </a:r>
            <a:endParaRPr kumimoji="0" lang="en-GB" sz="1600" b="0" i="0" u="none" strike="noStrike" kern="1200" cap="none" spc="0" normalizeH="0" baseline="0" noProof="0" dirty="0">
              <a:ln>
                <a:noFill/>
              </a:ln>
              <a:solidFill>
                <a:srgbClr val="FF000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Using data - answers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80513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Task: </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pic>
        <p:nvPicPr>
          <p:cNvPr id="4" name="Picture 3">
            <a:extLst>
              <a:ext uri="{FF2B5EF4-FFF2-40B4-BE49-F238E27FC236}">
                <a16:creationId xmlns:a16="http://schemas.microsoft.com/office/drawing/2014/main" id="{01EB7B6D-6131-4929-B1AD-CF7516B689F5}"/>
              </a:ext>
            </a:extLst>
          </p:cNvPr>
          <p:cNvPicPr>
            <a:picLocks noChangeAspect="1"/>
          </p:cNvPicPr>
          <p:nvPr/>
        </p:nvPicPr>
        <p:blipFill rotWithShape="1">
          <a:blip r:embed="rId4">
            <a:extLst>
              <a:ext uri="{28A0092B-C50C-407E-A947-70E740481C1C}">
                <a14:useLocalDpi xmlns:a14="http://schemas.microsoft.com/office/drawing/2010/main" val="0"/>
              </a:ext>
            </a:extLst>
          </a:blip>
          <a:srcRect l="4764" t="5674" b="11956"/>
          <a:stretch/>
        </p:blipFill>
        <p:spPr>
          <a:xfrm>
            <a:off x="3672448" y="1166813"/>
            <a:ext cx="2960127" cy="1909762"/>
          </a:xfrm>
          <a:prstGeom prst="rect">
            <a:avLst/>
          </a:prstGeom>
        </p:spPr>
      </p:pic>
      <p:sp>
        <p:nvSpPr>
          <p:cNvPr id="13" name="TextBox 12">
            <a:extLst>
              <a:ext uri="{FF2B5EF4-FFF2-40B4-BE49-F238E27FC236}">
                <a16:creationId xmlns:a16="http://schemas.microsoft.com/office/drawing/2014/main" id="{46AF0D45-185C-4FCC-98CD-06E4CE97981D}"/>
              </a:ext>
            </a:extLst>
          </p:cNvPr>
          <p:cNvSpPr txBox="1"/>
          <p:nvPr/>
        </p:nvSpPr>
        <p:spPr>
          <a:xfrm>
            <a:off x="444314" y="1092884"/>
            <a:ext cx="3139326" cy="1261884"/>
          </a:xfrm>
          <a:prstGeom prst="rect">
            <a:avLst/>
          </a:prstGeom>
          <a:noFill/>
        </p:spPr>
        <p:txBody>
          <a:bodyPr wrap="square" rtlCol="0">
            <a:spAutoFit/>
          </a:bodyPr>
          <a:lstStyle/>
          <a:p>
            <a:r>
              <a:rPr lang="en-GB" sz="2000" dirty="0">
                <a:solidFill>
                  <a:srgbClr val="003660"/>
                </a:solidFill>
                <a:latin typeface="Georgia" panose="02040502050405020303" pitchFamily="18" charset="0"/>
              </a:rPr>
              <a:t>Use the ONS website to complete Worksheet KS5.2</a:t>
            </a:r>
          </a:p>
          <a:p>
            <a:endParaRPr lang="en-GB" sz="1600" dirty="0">
              <a:solidFill>
                <a:srgbClr val="003660"/>
              </a:solidFill>
              <a:latin typeface="Georgia" panose="02040502050405020303" pitchFamily="18" charset="0"/>
            </a:endParaRPr>
          </a:p>
        </p:txBody>
      </p:sp>
    </p:spTree>
    <p:extLst>
      <p:ext uri="{BB962C8B-B14F-4D97-AF65-F5344CB8AC3E}">
        <p14:creationId xmlns:p14="http://schemas.microsoft.com/office/powerpoint/2010/main" val="79574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003660"/>
                </a:solidFill>
                <a:effectLst/>
                <a:latin typeface="Georgia" panose="02040502050405020303" pitchFamily="18" charset="0"/>
                <a:ea typeface="Calibri" panose="020F0502020204030204" pitchFamily="34" charset="0"/>
                <a:cs typeface="Calibri" panose="020F0502020204030204" pitchFamily="34" charset="0"/>
              </a:rPr>
              <a:t>If you have enjoyed working on this lesson, perhaps you would like to complete a more advanced research project in this area?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003660"/>
                </a:solidFill>
                <a:effectLst/>
                <a:latin typeface="Georgia" panose="02040502050405020303" pitchFamily="18" charset="0"/>
                <a:ea typeface="Calibri" panose="020F0502020204030204" pitchFamily="34" charset="0"/>
                <a:cs typeface="Calibri" panose="020F0502020204030204" pitchFamily="34" charset="0"/>
              </a:rPr>
              <a:t>The Institute for Research in Schools has a new project starting in September 2021. Visit our website to find out more: </a:t>
            </a:r>
            <a:r>
              <a:rPr lang="en-GB" sz="1800" dirty="0">
                <a:solidFill>
                  <a:srgbClr val="003660"/>
                </a:solidFill>
                <a:effectLst/>
                <a:latin typeface="Georgia" panose="02040502050405020303" pitchFamily="18" charset="0"/>
                <a:ea typeface="Calibri" panose="020F0502020204030204" pitchFamily="34" charset="0"/>
                <a:cs typeface="Calibri" panose="020F0502020204030204" pitchFamily="34" charset="0"/>
                <a:hlinkClick r:id="rId3"/>
              </a:rPr>
              <a:t>www.researchinschools.org</a:t>
            </a: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An opportunity</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8</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pic>
        <p:nvPicPr>
          <p:cNvPr id="4" name="Picture 3" descr="A picture containing person, indoor, people&#10;&#10;Description automatically generated">
            <a:extLst>
              <a:ext uri="{FF2B5EF4-FFF2-40B4-BE49-F238E27FC236}">
                <a16:creationId xmlns:a16="http://schemas.microsoft.com/office/drawing/2014/main" id="{A9DC80D3-133B-4507-9020-8384E18AB037}"/>
              </a:ext>
            </a:extLst>
          </p:cNvPr>
          <p:cNvPicPr>
            <a:picLocks noChangeAspect="1"/>
          </p:cNvPicPr>
          <p:nvPr/>
        </p:nvPicPr>
        <p:blipFill rotWithShape="1">
          <a:blip r:embed="rId4">
            <a:extLst>
              <a:ext uri="{28A0092B-C50C-407E-A947-70E740481C1C}">
                <a14:useLocalDpi xmlns:a14="http://schemas.microsoft.com/office/drawing/2010/main" val="0"/>
              </a:ext>
            </a:extLst>
          </a:blip>
          <a:srcRect l="14933" r="24928"/>
          <a:stretch/>
        </p:blipFill>
        <p:spPr>
          <a:xfrm>
            <a:off x="512763" y="1155094"/>
            <a:ext cx="2952750" cy="3288319"/>
          </a:xfrm>
          <a:prstGeom prst="rect">
            <a:avLst/>
          </a:prstGeom>
        </p:spPr>
      </p:pic>
    </p:spTree>
    <p:extLst>
      <p:ext uri="{BB962C8B-B14F-4D97-AF65-F5344CB8AC3E}">
        <p14:creationId xmlns:p14="http://schemas.microsoft.com/office/powerpoint/2010/main" val="126001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58532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Understand how big data can be used to make decisions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Recognise</a:t>
            </a: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limitations of data and suggest ways to improve 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Answer some questions by interpreting data in various forms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Evaluate data and give an indication of how secure your conclusions 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Explain how trends in data can be used to make public health decisions</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Outcomes - review</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9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6587540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77BC1C37B08346A473402893375557" ma:contentTypeVersion="12" ma:contentTypeDescription="Create a new document." ma:contentTypeScope="" ma:versionID="3c95836800ab6f024ac5d3d6777fb6d7">
  <xsd:schema xmlns:xsd="http://www.w3.org/2001/XMLSchema" xmlns:xs="http://www.w3.org/2001/XMLSchema" xmlns:p="http://schemas.microsoft.com/office/2006/metadata/properties" xmlns:ns3="a3a20f88-23ef-4f70-9ca5-41937894a9d4" xmlns:ns4="3cd8de38-e944-40e9-8f13-6c212eb33f88" targetNamespace="http://schemas.microsoft.com/office/2006/metadata/properties" ma:root="true" ma:fieldsID="12cd9d2d1e70181ac89106072ecad402" ns3:_="" ns4:_="">
    <xsd:import namespace="a3a20f88-23ef-4f70-9ca5-41937894a9d4"/>
    <xsd:import namespace="3cd8de38-e944-40e9-8f13-6c212eb33f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20f88-23ef-4f70-9ca5-41937894a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d8de38-e944-40e9-8f13-6c212eb33f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285083-DABE-403F-B639-02C40CD8A791}">
  <ds:schemaRefs>
    <ds:schemaRef ds:uri="http://schemas.microsoft.com/sharepoint/v3/contenttype/forms"/>
  </ds:schemaRefs>
</ds:datastoreItem>
</file>

<file path=customXml/itemProps2.xml><?xml version="1.0" encoding="utf-8"?>
<ds:datastoreItem xmlns:ds="http://schemas.openxmlformats.org/officeDocument/2006/customXml" ds:itemID="{D281210B-9450-4148-B14E-18596464E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20f88-23ef-4f70-9ca5-41937894a9d4"/>
    <ds:schemaRef ds:uri="3cd8de38-e944-40e9-8f13-6c212eb33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D6B88-5AEF-4036-92D3-8F57C8A2B2C7}">
  <ds:schemaRefs>
    <ds:schemaRef ds:uri="http://schemas.microsoft.com/office/2006/metadata/properties"/>
    <ds:schemaRef ds:uri="http://purl.org/dc/elements/1.1/"/>
    <ds:schemaRef ds:uri="http://purl.org/dc/dcmitype/"/>
    <ds:schemaRef ds:uri="a3a20f88-23ef-4f70-9ca5-41937894a9d4"/>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3cd8de38-e944-40e9-8f13-6c212eb33f88"/>
  </ds:schemaRefs>
</ds:datastoreItem>
</file>

<file path=docProps/app.xml><?xml version="1.0" encoding="utf-8"?>
<Properties xmlns="http://schemas.openxmlformats.org/officeDocument/2006/extended-properties" xmlns:vt="http://schemas.openxmlformats.org/officeDocument/2006/docPropsVTypes">
  <Template>Office Theme</Template>
  <TotalTime>3936</TotalTime>
  <Words>796</Words>
  <Application>Microsoft Office PowerPoint</Application>
  <PresentationFormat>Custom</PresentationFormat>
  <Paragraphs>93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Bernard</dc:creator>
  <cp:lastModifiedBy>Philippa Gardom</cp:lastModifiedBy>
  <cp:revision>47</cp:revision>
  <dcterms:created xsi:type="dcterms:W3CDTF">2020-07-06T10:22:56Z</dcterms:created>
  <dcterms:modified xsi:type="dcterms:W3CDTF">2021-02-10T08:11:30Z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0x0101009477BC1C37B08346A473402893375557</vt:lpwstr>
  </property>
</Properties>
</file>